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6" r:id="rId2"/>
    <p:sldId id="262" r:id="rId3"/>
    <p:sldId id="272" r:id="rId4"/>
    <p:sldId id="264" r:id="rId5"/>
    <p:sldId id="274" r:id="rId6"/>
    <p:sldId id="275" r:id="rId7"/>
    <p:sldId id="267" r:id="rId8"/>
    <p:sldId id="276" r:id="rId9"/>
    <p:sldId id="284" r:id="rId10"/>
    <p:sldId id="273" r:id="rId11"/>
    <p:sldId id="287" r:id="rId12"/>
    <p:sldId id="288" r:id="rId13"/>
    <p:sldId id="290" r:id="rId14"/>
    <p:sldId id="291" r:id="rId15"/>
    <p:sldId id="265" r:id="rId16"/>
    <p:sldId id="268" r:id="rId17"/>
    <p:sldId id="286" r:id="rId18"/>
    <p:sldId id="269" r:id="rId19"/>
    <p:sldId id="292" r:id="rId20"/>
    <p:sldId id="270" r:id="rId21"/>
    <p:sldId id="277" r:id="rId22"/>
    <p:sldId id="271" r:id="rId23"/>
    <p:sldId id="278" r:id="rId24"/>
    <p:sldId id="279" r:id="rId25"/>
    <p:sldId id="280" r:id="rId26"/>
    <p:sldId id="281" r:id="rId27"/>
    <p:sldId id="282" r:id="rId28"/>
    <p:sldId id="289" r:id="rId29"/>
    <p:sldId id="293" r:id="rId30"/>
    <p:sldId id="294" r:id="rId31"/>
    <p:sldId id="296"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18C40E-360B-40ED-B033-9A4AE6A95749}" type="datetimeFigureOut">
              <a:rPr lang="en-GB" smtClean="0"/>
              <a:t>23/04/2020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2B41B1-7BFD-4BCF-AA15-39367E92C43A}" type="slidenum">
              <a:rPr lang="en-GB" smtClean="0"/>
              <a:t>‹#›</a:t>
            </a:fld>
            <a:endParaRPr lang="en-GB"/>
          </a:p>
        </p:txBody>
      </p:sp>
    </p:spTree>
    <p:extLst>
      <p:ext uri="{BB962C8B-B14F-4D97-AF65-F5344CB8AC3E}">
        <p14:creationId xmlns:p14="http://schemas.microsoft.com/office/powerpoint/2010/main" val="1566599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5F2B41B1-7BFD-4BCF-AA15-39367E92C43A}" type="slidenum">
              <a:rPr lang="en-GB" smtClean="0"/>
              <a:t>2</a:t>
            </a:fld>
            <a:endParaRPr lang="en-GB"/>
          </a:p>
        </p:txBody>
      </p:sp>
    </p:spTree>
    <p:extLst>
      <p:ext uri="{BB962C8B-B14F-4D97-AF65-F5344CB8AC3E}">
        <p14:creationId xmlns:p14="http://schemas.microsoft.com/office/powerpoint/2010/main" val="10906058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 describe the ways in which a force may change the motion of a body.</a:t>
            </a:r>
          </a:p>
        </p:txBody>
      </p:sp>
      <p:sp>
        <p:nvSpPr>
          <p:cNvPr id="4" name="Slide Number Placeholder 3"/>
          <p:cNvSpPr>
            <a:spLocks noGrp="1"/>
          </p:cNvSpPr>
          <p:nvPr>
            <p:ph type="sldNum" sz="quarter" idx="5"/>
          </p:nvPr>
        </p:nvSpPr>
        <p:spPr/>
        <p:txBody>
          <a:bodyPr/>
          <a:lstStyle/>
          <a:p>
            <a:fld id="{5F2B41B1-7BFD-4BCF-AA15-39367E92C43A}" type="slidenum">
              <a:rPr lang="en-GB" smtClean="0"/>
              <a:t>6</a:t>
            </a:fld>
            <a:endParaRPr lang="en-GB"/>
          </a:p>
        </p:txBody>
      </p:sp>
    </p:spTree>
    <p:extLst>
      <p:ext uri="{BB962C8B-B14F-4D97-AF65-F5344CB8AC3E}">
        <p14:creationId xmlns:p14="http://schemas.microsoft.com/office/powerpoint/2010/main" val="36721717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(g) describe qualitatively motion in a circular path due to a constant perpendicular force, including electrostatic forces on an electron in an atom and gravitational forces on a satellite. (F = mv</a:t>
            </a:r>
            <a:r>
              <a:rPr lang="en-GB" baseline="30000" dirty="0"/>
              <a:t>2</a:t>
            </a:r>
            <a:r>
              <a:rPr lang="en-GB" dirty="0"/>
              <a:t>/r is not required.</a:t>
            </a:r>
          </a:p>
          <a:p>
            <a:endParaRPr lang="en-GB" dirty="0"/>
          </a:p>
        </p:txBody>
      </p:sp>
      <p:sp>
        <p:nvSpPr>
          <p:cNvPr id="4" name="Slide Number Placeholder 3"/>
          <p:cNvSpPr>
            <a:spLocks noGrp="1"/>
          </p:cNvSpPr>
          <p:nvPr>
            <p:ph type="sldNum" sz="quarter" idx="5"/>
          </p:nvPr>
        </p:nvSpPr>
        <p:spPr/>
        <p:txBody>
          <a:bodyPr/>
          <a:lstStyle/>
          <a:p>
            <a:fld id="{5F2B41B1-7BFD-4BCF-AA15-39367E92C43A}" type="slidenum">
              <a:rPr lang="en-GB" smtClean="0"/>
              <a:t>20</a:t>
            </a:fld>
            <a:endParaRPr lang="en-GB"/>
          </a:p>
        </p:txBody>
      </p:sp>
    </p:spTree>
    <p:extLst>
      <p:ext uri="{BB962C8B-B14F-4D97-AF65-F5344CB8AC3E}">
        <p14:creationId xmlns:p14="http://schemas.microsoft.com/office/powerpoint/2010/main" val="12890915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5F2B41B1-7BFD-4BCF-AA15-39367E92C43A}" type="slidenum">
              <a:rPr lang="en-GB" smtClean="0"/>
              <a:t>28</a:t>
            </a:fld>
            <a:endParaRPr lang="en-GB"/>
          </a:p>
        </p:txBody>
      </p:sp>
    </p:spTree>
    <p:extLst>
      <p:ext uri="{BB962C8B-B14F-4D97-AF65-F5344CB8AC3E}">
        <p14:creationId xmlns:p14="http://schemas.microsoft.com/office/powerpoint/2010/main" val="2538597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13F1C-D239-40E7-B7DB-491F77AD135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1931BBA7-EAA4-4285-9EA6-50E56E0C86A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C21C5CC5-24F5-42CD-82B6-2BD7A3A81DCE}"/>
              </a:ext>
            </a:extLst>
          </p:cNvPr>
          <p:cNvSpPr>
            <a:spLocks noGrp="1"/>
          </p:cNvSpPr>
          <p:nvPr>
            <p:ph type="dt" sz="half" idx="10"/>
          </p:nvPr>
        </p:nvSpPr>
        <p:spPr/>
        <p:txBody>
          <a:bodyPr/>
          <a:lstStyle/>
          <a:p>
            <a:fld id="{219D657D-DD45-4FDD-98EF-BDB15ECFD9A1}" type="datetimeFigureOut">
              <a:rPr lang="en-GB" smtClean="0"/>
              <a:t>23/04/2020</a:t>
            </a:fld>
            <a:endParaRPr lang="en-GB"/>
          </a:p>
        </p:txBody>
      </p:sp>
      <p:sp>
        <p:nvSpPr>
          <p:cNvPr id="5" name="Footer Placeholder 4">
            <a:extLst>
              <a:ext uri="{FF2B5EF4-FFF2-40B4-BE49-F238E27FC236}">
                <a16:creationId xmlns:a16="http://schemas.microsoft.com/office/drawing/2014/main" id="{1E86079A-EB7C-44FF-8AFC-1BE231C1816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CD53F3B-4294-46AD-8BC1-AE66D31A7952}"/>
              </a:ext>
            </a:extLst>
          </p:cNvPr>
          <p:cNvSpPr>
            <a:spLocks noGrp="1"/>
          </p:cNvSpPr>
          <p:nvPr>
            <p:ph type="sldNum" sz="quarter" idx="12"/>
          </p:nvPr>
        </p:nvSpPr>
        <p:spPr/>
        <p:txBody>
          <a:bodyPr/>
          <a:lstStyle/>
          <a:p>
            <a:fld id="{FC6C0785-39A2-4339-B6F5-F41CE2415AEA}" type="slidenum">
              <a:rPr lang="en-GB" smtClean="0"/>
              <a:t>‹#›</a:t>
            </a:fld>
            <a:endParaRPr lang="en-GB"/>
          </a:p>
        </p:txBody>
      </p:sp>
    </p:spTree>
    <p:extLst>
      <p:ext uri="{BB962C8B-B14F-4D97-AF65-F5344CB8AC3E}">
        <p14:creationId xmlns:p14="http://schemas.microsoft.com/office/powerpoint/2010/main" val="2996894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0F917-EEE0-4A9A-998A-C8369DE4B4BA}"/>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060988E-5689-40AB-BC28-3CBEC24A91E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AEDA35F-DBC2-4037-B7E8-7DF64600CF22}"/>
              </a:ext>
            </a:extLst>
          </p:cNvPr>
          <p:cNvSpPr>
            <a:spLocks noGrp="1"/>
          </p:cNvSpPr>
          <p:nvPr>
            <p:ph type="dt" sz="half" idx="10"/>
          </p:nvPr>
        </p:nvSpPr>
        <p:spPr/>
        <p:txBody>
          <a:bodyPr/>
          <a:lstStyle/>
          <a:p>
            <a:fld id="{219D657D-DD45-4FDD-98EF-BDB15ECFD9A1}" type="datetimeFigureOut">
              <a:rPr lang="en-GB" smtClean="0"/>
              <a:t>23/04/2020</a:t>
            </a:fld>
            <a:endParaRPr lang="en-GB"/>
          </a:p>
        </p:txBody>
      </p:sp>
      <p:sp>
        <p:nvSpPr>
          <p:cNvPr id="5" name="Footer Placeholder 4">
            <a:extLst>
              <a:ext uri="{FF2B5EF4-FFF2-40B4-BE49-F238E27FC236}">
                <a16:creationId xmlns:a16="http://schemas.microsoft.com/office/drawing/2014/main" id="{B85019AE-64F9-4F64-9F25-70690178DD3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73C54E3-2A0F-4278-8F3B-62FAE28C4B74}"/>
              </a:ext>
            </a:extLst>
          </p:cNvPr>
          <p:cNvSpPr>
            <a:spLocks noGrp="1"/>
          </p:cNvSpPr>
          <p:nvPr>
            <p:ph type="sldNum" sz="quarter" idx="12"/>
          </p:nvPr>
        </p:nvSpPr>
        <p:spPr/>
        <p:txBody>
          <a:bodyPr/>
          <a:lstStyle/>
          <a:p>
            <a:fld id="{FC6C0785-39A2-4339-B6F5-F41CE2415AEA}" type="slidenum">
              <a:rPr lang="en-GB" smtClean="0"/>
              <a:t>‹#›</a:t>
            </a:fld>
            <a:endParaRPr lang="en-GB"/>
          </a:p>
        </p:txBody>
      </p:sp>
    </p:spTree>
    <p:extLst>
      <p:ext uri="{BB962C8B-B14F-4D97-AF65-F5344CB8AC3E}">
        <p14:creationId xmlns:p14="http://schemas.microsoft.com/office/powerpoint/2010/main" val="21025648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27D1CB0-F6E4-4751-907D-B2165ACD44E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435FC153-9873-4E09-98B7-CB084C4F8DB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2863876-D6F0-417D-BCCB-00ACFC5FFAEC}"/>
              </a:ext>
            </a:extLst>
          </p:cNvPr>
          <p:cNvSpPr>
            <a:spLocks noGrp="1"/>
          </p:cNvSpPr>
          <p:nvPr>
            <p:ph type="dt" sz="half" idx="10"/>
          </p:nvPr>
        </p:nvSpPr>
        <p:spPr/>
        <p:txBody>
          <a:bodyPr/>
          <a:lstStyle/>
          <a:p>
            <a:fld id="{219D657D-DD45-4FDD-98EF-BDB15ECFD9A1}" type="datetimeFigureOut">
              <a:rPr lang="en-GB" smtClean="0"/>
              <a:t>23/04/2020</a:t>
            </a:fld>
            <a:endParaRPr lang="en-GB"/>
          </a:p>
        </p:txBody>
      </p:sp>
      <p:sp>
        <p:nvSpPr>
          <p:cNvPr id="5" name="Footer Placeholder 4">
            <a:extLst>
              <a:ext uri="{FF2B5EF4-FFF2-40B4-BE49-F238E27FC236}">
                <a16:creationId xmlns:a16="http://schemas.microsoft.com/office/drawing/2014/main" id="{0FC42359-F8D3-491D-84FF-BF93F5C0671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445366C-E468-492D-B94D-9F1FFD7FA235}"/>
              </a:ext>
            </a:extLst>
          </p:cNvPr>
          <p:cNvSpPr>
            <a:spLocks noGrp="1"/>
          </p:cNvSpPr>
          <p:nvPr>
            <p:ph type="sldNum" sz="quarter" idx="12"/>
          </p:nvPr>
        </p:nvSpPr>
        <p:spPr/>
        <p:txBody>
          <a:bodyPr/>
          <a:lstStyle/>
          <a:p>
            <a:fld id="{FC6C0785-39A2-4339-B6F5-F41CE2415AEA}" type="slidenum">
              <a:rPr lang="en-GB" smtClean="0"/>
              <a:t>‹#›</a:t>
            </a:fld>
            <a:endParaRPr lang="en-GB"/>
          </a:p>
        </p:txBody>
      </p:sp>
    </p:spTree>
    <p:extLst>
      <p:ext uri="{BB962C8B-B14F-4D97-AF65-F5344CB8AC3E}">
        <p14:creationId xmlns:p14="http://schemas.microsoft.com/office/powerpoint/2010/main" val="12598732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E8A6E-DF15-440B-9394-A901D1DDAA0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A033CC7-A286-4656-B76F-C5B1E9ECA07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DBD2743-66D2-4F62-AE6F-50B78369DC4D}"/>
              </a:ext>
            </a:extLst>
          </p:cNvPr>
          <p:cNvSpPr>
            <a:spLocks noGrp="1"/>
          </p:cNvSpPr>
          <p:nvPr>
            <p:ph type="dt" sz="half" idx="10"/>
          </p:nvPr>
        </p:nvSpPr>
        <p:spPr/>
        <p:txBody>
          <a:bodyPr/>
          <a:lstStyle/>
          <a:p>
            <a:fld id="{219D657D-DD45-4FDD-98EF-BDB15ECFD9A1}" type="datetimeFigureOut">
              <a:rPr lang="en-GB" smtClean="0"/>
              <a:t>23/04/2020</a:t>
            </a:fld>
            <a:endParaRPr lang="en-GB"/>
          </a:p>
        </p:txBody>
      </p:sp>
      <p:sp>
        <p:nvSpPr>
          <p:cNvPr id="5" name="Footer Placeholder 4">
            <a:extLst>
              <a:ext uri="{FF2B5EF4-FFF2-40B4-BE49-F238E27FC236}">
                <a16:creationId xmlns:a16="http://schemas.microsoft.com/office/drawing/2014/main" id="{A489E2A5-8093-49FA-866A-A6100BB011C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16A3BC8-2FA3-49AA-AF56-8D3E6B8C60E9}"/>
              </a:ext>
            </a:extLst>
          </p:cNvPr>
          <p:cNvSpPr>
            <a:spLocks noGrp="1"/>
          </p:cNvSpPr>
          <p:nvPr>
            <p:ph type="sldNum" sz="quarter" idx="12"/>
          </p:nvPr>
        </p:nvSpPr>
        <p:spPr/>
        <p:txBody>
          <a:bodyPr/>
          <a:lstStyle/>
          <a:p>
            <a:fld id="{FC6C0785-39A2-4339-B6F5-F41CE2415AEA}" type="slidenum">
              <a:rPr lang="en-GB" smtClean="0"/>
              <a:t>‹#›</a:t>
            </a:fld>
            <a:endParaRPr lang="en-GB"/>
          </a:p>
        </p:txBody>
      </p:sp>
    </p:spTree>
    <p:extLst>
      <p:ext uri="{BB962C8B-B14F-4D97-AF65-F5344CB8AC3E}">
        <p14:creationId xmlns:p14="http://schemas.microsoft.com/office/powerpoint/2010/main" val="22092858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DEFAE-5F78-40DE-9B03-511A962DD0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A9F309B4-569D-4048-90C6-24C900ABFD8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559EF83-CBD9-431E-BB20-CAFA8A3AA7A4}"/>
              </a:ext>
            </a:extLst>
          </p:cNvPr>
          <p:cNvSpPr>
            <a:spLocks noGrp="1"/>
          </p:cNvSpPr>
          <p:nvPr>
            <p:ph type="dt" sz="half" idx="10"/>
          </p:nvPr>
        </p:nvSpPr>
        <p:spPr/>
        <p:txBody>
          <a:bodyPr/>
          <a:lstStyle/>
          <a:p>
            <a:fld id="{219D657D-DD45-4FDD-98EF-BDB15ECFD9A1}" type="datetimeFigureOut">
              <a:rPr lang="en-GB" smtClean="0"/>
              <a:t>23/04/2020</a:t>
            </a:fld>
            <a:endParaRPr lang="en-GB"/>
          </a:p>
        </p:txBody>
      </p:sp>
      <p:sp>
        <p:nvSpPr>
          <p:cNvPr id="5" name="Footer Placeholder 4">
            <a:extLst>
              <a:ext uri="{FF2B5EF4-FFF2-40B4-BE49-F238E27FC236}">
                <a16:creationId xmlns:a16="http://schemas.microsoft.com/office/drawing/2014/main" id="{A08487BC-162A-4AE7-B9DA-F818DEB2AE2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E18FF7B-23C0-4F60-99D2-A616DD182917}"/>
              </a:ext>
            </a:extLst>
          </p:cNvPr>
          <p:cNvSpPr>
            <a:spLocks noGrp="1"/>
          </p:cNvSpPr>
          <p:nvPr>
            <p:ph type="sldNum" sz="quarter" idx="12"/>
          </p:nvPr>
        </p:nvSpPr>
        <p:spPr/>
        <p:txBody>
          <a:bodyPr/>
          <a:lstStyle/>
          <a:p>
            <a:fld id="{FC6C0785-39A2-4339-B6F5-F41CE2415AEA}" type="slidenum">
              <a:rPr lang="en-GB" smtClean="0"/>
              <a:t>‹#›</a:t>
            </a:fld>
            <a:endParaRPr lang="en-GB"/>
          </a:p>
        </p:txBody>
      </p:sp>
    </p:spTree>
    <p:extLst>
      <p:ext uri="{BB962C8B-B14F-4D97-AF65-F5344CB8AC3E}">
        <p14:creationId xmlns:p14="http://schemas.microsoft.com/office/powerpoint/2010/main" val="35636281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11BE1-5DA4-40CC-9749-D649E9F2B79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FF67D43-F8BD-410E-8C9C-387535D6E5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B829288E-ED3D-48D2-A467-256CF098C2E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4A6541D3-895D-45D4-9F1E-1ECFF5AAFB71}"/>
              </a:ext>
            </a:extLst>
          </p:cNvPr>
          <p:cNvSpPr>
            <a:spLocks noGrp="1"/>
          </p:cNvSpPr>
          <p:nvPr>
            <p:ph type="dt" sz="half" idx="10"/>
          </p:nvPr>
        </p:nvSpPr>
        <p:spPr/>
        <p:txBody>
          <a:bodyPr/>
          <a:lstStyle/>
          <a:p>
            <a:fld id="{219D657D-DD45-4FDD-98EF-BDB15ECFD9A1}" type="datetimeFigureOut">
              <a:rPr lang="en-GB" smtClean="0"/>
              <a:t>23/04/2020</a:t>
            </a:fld>
            <a:endParaRPr lang="en-GB"/>
          </a:p>
        </p:txBody>
      </p:sp>
      <p:sp>
        <p:nvSpPr>
          <p:cNvPr id="6" name="Footer Placeholder 5">
            <a:extLst>
              <a:ext uri="{FF2B5EF4-FFF2-40B4-BE49-F238E27FC236}">
                <a16:creationId xmlns:a16="http://schemas.microsoft.com/office/drawing/2014/main" id="{814CFEC9-D5C4-4674-B9DA-2385FD60265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0EC0CE0-FB63-412B-9D82-D7267CB0EC37}"/>
              </a:ext>
            </a:extLst>
          </p:cNvPr>
          <p:cNvSpPr>
            <a:spLocks noGrp="1"/>
          </p:cNvSpPr>
          <p:nvPr>
            <p:ph type="sldNum" sz="quarter" idx="12"/>
          </p:nvPr>
        </p:nvSpPr>
        <p:spPr/>
        <p:txBody>
          <a:bodyPr/>
          <a:lstStyle/>
          <a:p>
            <a:fld id="{FC6C0785-39A2-4339-B6F5-F41CE2415AEA}" type="slidenum">
              <a:rPr lang="en-GB" smtClean="0"/>
              <a:t>‹#›</a:t>
            </a:fld>
            <a:endParaRPr lang="en-GB"/>
          </a:p>
        </p:txBody>
      </p:sp>
    </p:spTree>
    <p:extLst>
      <p:ext uri="{BB962C8B-B14F-4D97-AF65-F5344CB8AC3E}">
        <p14:creationId xmlns:p14="http://schemas.microsoft.com/office/powerpoint/2010/main" val="9241930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2680F-A61A-4C2D-9B72-AF17D75AA59B}"/>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4903C6E-3AFF-4CE1-B27E-83660A123B5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BA988A-C95B-4856-AAB2-E3DAF5EB710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87F7A948-FAD1-4D23-B529-819CB2F1697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E757A72-FA17-430A-995D-DCAF73E766B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06BE5D89-DF3B-4706-8CA7-80A402F44A84}"/>
              </a:ext>
            </a:extLst>
          </p:cNvPr>
          <p:cNvSpPr>
            <a:spLocks noGrp="1"/>
          </p:cNvSpPr>
          <p:nvPr>
            <p:ph type="dt" sz="half" idx="10"/>
          </p:nvPr>
        </p:nvSpPr>
        <p:spPr/>
        <p:txBody>
          <a:bodyPr/>
          <a:lstStyle/>
          <a:p>
            <a:fld id="{219D657D-DD45-4FDD-98EF-BDB15ECFD9A1}" type="datetimeFigureOut">
              <a:rPr lang="en-GB" smtClean="0"/>
              <a:t>23/04/2020</a:t>
            </a:fld>
            <a:endParaRPr lang="en-GB"/>
          </a:p>
        </p:txBody>
      </p:sp>
      <p:sp>
        <p:nvSpPr>
          <p:cNvPr id="8" name="Footer Placeholder 7">
            <a:extLst>
              <a:ext uri="{FF2B5EF4-FFF2-40B4-BE49-F238E27FC236}">
                <a16:creationId xmlns:a16="http://schemas.microsoft.com/office/drawing/2014/main" id="{6E16CB5B-C5BE-4D4C-B00E-D1BF784D42D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4FCE35E1-8FC7-45FD-9C69-0B90CE632ABA}"/>
              </a:ext>
            </a:extLst>
          </p:cNvPr>
          <p:cNvSpPr>
            <a:spLocks noGrp="1"/>
          </p:cNvSpPr>
          <p:nvPr>
            <p:ph type="sldNum" sz="quarter" idx="12"/>
          </p:nvPr>
        </p:nvSpPr>
        <p:spPr/>
        <p:txBody>
          <a:bodyPr/>
          <a:lstStyle/>
          <a:p>
            <a:fld id="{FC6C0785-39A2-4339-B6F5-F41CE2415AEA}" type="slidenum">
              <a:rPr lang="en-GB" smtClean="0"/>
              <a:t>‹#›</a:t>
            </a:fld>
            <a:endParaRPr lang="en-GB"/>
          </a:p>
        </p:txBody>
      </p:sp>
    </p:spTree>
    <p:extLst>
      <p:ext uri="{BB962C8B-B14F-4D97-AF65-F5344CB8AC3E}">
        <p14:creationId xmlns:p14="http://schemas.microsoft.com/office/powerpoint/2010/main" val="22796672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17E72-25AB-440A-99FC-3000E0C92D0A}"/>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C8CE2793-E09B-4C04-916A-C4532C8BF225}"/>
              </a:ext>
            </a:extLst>
          </p:cNvPr>
          <p:cNvSpPr>
            <a:spLocks noGrp="1"/>
          </p:cNvSpPr>
          <p:nvPr>
            <p:ph type="dt" sz="half" idx="10"/>
          </p:nvPr>
        </p:nvSpPr>
        <p:spPr/>
        <p:txBody>
          <a:bodyPr/>
          <a:lstStyle/>
          <a:p>
            <a:fld id="{219D657D-DD45-4FDD-98EF-BDB15ECFD9A1}" type="datetimeFigureOut">
              <a:rPr lang="en-GB" smtClean="0"/>
              <a:t>23/04/2020</a:t>
            </a:fld>
            <a:endParaRPr lang="en-GB"/>
          </a:p>
        </p:txBody>
      </p:sp>
      <p:sp>
        <p:nvSpPr>
          <p:cNvPr id="4" name="Footer Placeholder 3">
            <a:extLst>
              <a:ext uri="{FF2B5EF4-FFF2-40B4-BE49-F238E27FC236}">
                <a16:creationId xmlns:a16="http://schemas.microsoft.com/office/drawing/2014/main" id="{4A88EDB0-E41E-42E1-BA0C-4009005E9F01}"/>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1ABCF25-EBFD-445B-A158-EF70AA78456F}"/>
              </a:ext>
            </a:extLst>
          </p:cNvPr>
          <p:cNvSpPr>
            <a:spLocks noGrp="1"/>
          </p:cNvSpPr>
          <p:nvPr>
            <p:ph type="sldNum" sz="quarter" idx="12"/>
          </p:nvPr>
        </p:nvSpPr>
        <p:spPr/>
        <p:txBody>
          <a:bodyPr/>
          <a:lstStyle/>
          <a:p>
            <a:fld id="{FC6C0785-39A2-4339-B6F5-F41CE2415AEA}" type="slidenum">
              <a:rPr lang="en-GB" smtClean="0"/>
              <a:t>‹#›</a:t>
            </a:fld>
            <a:endParaRPr lang="en-GB"/>
          </a:p>
        </p:txBody>
      </p:sp>
    </p:spTree>
    <p:extLst>
      <p:ext uri="{BB962C8B-B14F-4D97-AF65-F5344CB8AC3E}">
        <p14:creationId xmlns:p14="http://schemas.microsoft.com/office/powerpoint/2010/main" val="11406351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158B79-3596-4D71-AD64-950371F44CC9}"/>
              </a:ext>
            </a:extLst>
          </p:cNvPr>
          <p:cNvSpPr>
            <a:spLocks noGrp="1"/>
          </p:cNvSpPr>
          <p:nvPr>
            <p:ph type="dt" sz="half" idx="10"/>
          </p:nvPr>
        </p:nvSpPr>
        <p:spPr/>
        <p:txBody>
          <a:bodyPr/>
          <a:lstStyle/>
          <a:p>
            <a:fld id="{219D657D-DD45-4FDD-98EF-BDB15ECFD9A1}" type="datetimeFigureOut">
              <a:rPr lang="en-GB" smtClean="0"/>
              <a:t>23/04/2020</a:t>
            </a:fld>
            <a:endParaRPr lang="en-GB"/>
          </a:p>
        </p:txBody>
      </p:sp>
      <p:sp>
        <p:nvSpPr>
          <p:cNvPr id="3" name="Footer Placeholder 2">
            <a:extLst>
              <a:ext uri="{FF2B5EF4-FFF2-40B4-BE49-F238E27FC236}">
                <a16:creationId xmlns:a16="http://schemas.microsoft.com/office/drawing/2014/main" id="{CCE7AFBE-D8D1-415A-A4D4-E2189C034F40}"/>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07D0016-0630-45E1-BCD8-3D1D8A95A592}"/>
              </a:ext>
            </a:extLst>
          </p:cNvPr>
          <p:cNvSpPr>
            <a:spLocks noGrp="1"/>
          </p:cNvSpPr>
          <p:nvPr>
            <p:ph type="sldNum" sz="quarter" idx="12"/>
          </p:nvPr>
        </p:nvSpPr>
        <p:spPr/>
        <p:txBody>
          <a:bodyPr/>
          <a:lstStyle/>
          <a:p>
            <a:fld id="{FC6C0785-39A2-4339-B6F5-F41CE2415AEA}" type="slidenum">
              <a:rPr lang="en-GB" smtClean="0"/>
              <a:t>‹#›</a:t>
            </a:fld>
            <a:endParaRPr lang="en-GB"/>
          </a:p>
        </p:txBody>
      </p:sp>
    </p:spTree>
    <p:extLst>
      <p:ext uri="{BB962C8B-B14F-4D97-AF65-F5344CB8AC3E}">
        <p14:creationId xmlns:p14="http://schemas.microsoft.com/office/powerpoint/2010/main" val="3291208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46656-01FB-425F-BD14-D4430AAFEEA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567849AE-43E3-4347-BAE6-741F16164DF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1263D9A1-7C73-4C79-B2BD-130D1050F8C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FD343C-61E3-427D-BB6F-9535596E9BD1}"/>
              </a:ext>
            </a:extLst>
          </p:cNvPr>
          <p:cNvSpPr>
            <a:spLocks noGrp="1"/>
          </p:cNvSpPr>
          <p:nvPr>
            <p:ph type="dt" sz="half" idx="10"/>
          </p:nvPr>
        </p:nvSpPr>
        <p:spPr/>
        <p:txBody>
          <a:bodyPr/>
          <a:lstStyle/>
          <a:p>
            <a:fld id="{219D657D-DD45-4FDD-98EF-BDB15ECFD9A1}" type="datetimeFigureOut">
              <a:rPr lang="en-GB" smtClean="0"/>
              <a:t>23/04/2020</a:t>
            </a:fld>
            <a:endParaRPr lang="en-GB"/>
          </a:p>
        </p:txBody>
      </p:sp>
      <p:sp>
        <p:nvSpPr>
          <p:cNvPr id="6" name="Footer Placeholder 5">
            <a:extLst>
              <a:ext uri="{FF2B5EF4-FFF2-40B4-BE49-F238E27FC236}">
                <a16:creationId xmlns:a16="http://schemas.microsoft.com/office/drawing/2014/main" id="{E3FCDC98-C7D1-43BA-90E4-4D0E2665F03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4682076-CDD3-419D-A17E-448113773946}"/>
              </a:ext>
            </a:extLst>
          </p:cNvPr>
          <p:cNvSpPr>
            <a:spLocks noGrp="1"/>
          </p:cNvSpPr>
          <p:nvPr>
            <p:ph type="sldNum" sz="quarter" idx="12"/>
          </p:nvPr>
        </p:nvSpPr>
        <p:spPr/>
        <p:txBody>
          <a:bodyPr/>
          <a:lstStyle/>
          <a:p>
            <a:fld id="{FC6C0785-39A2-4339-B6F5-F41CE2415AEA}" type="slidenum">
              <a:rPr lang="en-GB" smtClean="0"/>
              <a:t>‹#›</a:t>
            </a:fld>
            <a:endParaRPr lang="en-GB"/>
          </a:p>
        </p:txBody>
      </p:sp>
    </p:spTree>
    <p:extLst>
      <p:ext uri="{BB962C8B-B14F-4D97-AF65-F5344CB8AC3E}">
        <p14:creationId xmlns:p14="http://schemas.microsoft.com/office/powerpoint/2010/main" val="29749972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61A3E-D1AB-4D18-BD70-FFA37E5513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6DA11E4-F8B3-4060-8AAE-DFD9E406A3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39F446F8-65AD-4784-9A80-31CBA54ADA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0833990-9363-411E-9769-8C17C4BE871F}"/>
              </a:ext>
            </a:extLst>
          </p:cNvPr>
          <p:cNvSpPr>
            <a:spLocks noGrp="1"/>
          </p:cNvSpPr>
          <p:nvPr>
            <p:ph type="dt" sz="half" idx="10"/>
          </p:nvPr>
        </p:nvSpPr>
        <p:spPr/>
        <p:txBody>
          <a:bodyPr/>
          <a:lstStyle/>
          <a:p>
            <a:fld id="{219D657D-DD45-4FDD-98EF-BDB15ECFD9A1}" type="datetimeFigureOut">
              <a:rPr lang="en-GB" smtClean="0"/>
              <a:t>23/04/2020</a:t>
            </a:fld>
            <a:endParaRPr lang="en-GB"/>
          </a:p>
        </p:txBody>
      </p:sp>
      <p:sp>
        <p:nvSpPr>
          <p:cNvPr id="6" name="Footer Placeholder 5">
            <a:extLst>
              <a:ext uri="{FF2B5EF4-FFF2-40B4-BE49-F238E27FC236}">
                <a16:creationId xmlns:a16="http://schemas.microsoft.com/office/drawing/2014/main" id="{4CDBD0DA-1A74-40F4-A6CD-969B415001D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0ACCD7F-6521-4A40-8BD5-6B1290851D6B}"/>
              </a:ext>
            </a:extLst>
          </p:cNvPr>
          <p:cNvSpPr>
            <a:spLocks noGrp="1"/>
          </p:cNvSpPr>
          <p:nvPr>
            <p:ph type="sldNum" sz="quarter" idx="12"/>
          </p:nvPr>
        </p:nvSpPr>
        <p:spPr/>
        <p:txBody>
          <a:bodyPr/>
          <a:lstStyle/>
          <a:p>
            <a:fld id="{FC6C0785-39A2-4339-B6F5-F41CE2415AEA}" type="slidenum">
              <a:rPr lang="en-GB" smtClean="0"/>
              <a:t>‹#›</a:t>
            </a:fld>
            <a:endParaRPr lang="en-GB"/>
          </a:p>
        </p:txBody>
      </p:sp>
    </p:spTree>
    <p:extLst>
      <p:ext uri="{BB962C8B-B14F-4D97-AF65-F5344CB8AC3E}">
        <p14:creationId xmlns:p14="http://schemas.microsoft.com/office/powerpoint/2010/main" val="28730379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0178ECB-97CF-4030-8E67-6109A9439AE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EBD212E-6EC1-489D-BF10-40CEC045C3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731023E-7C05-4806-9E53-8A4D7827C4D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9D657D-DD45-4FDD-98EF-BDB15ECFD9A1}" type="datetimeFigureOut">
              <a:rPr lang="en-GB" smtClean="0"/>
              <a:t>23/04/2020</a:t>
            </a:fld>
            <a:endParaRPr lang="en-GB"/>
          </a:p>
        </p:txBody>
      </p:sp>
      <p:sp>
        <p:nvSpPr>
          <p:cNvPr id="5" name="Footer Placeholder 4">
            <a:extLst>
              <a:ext uri="{FF2B5EF4-FFF2-40B4-BE49-F238E27FC236}">
                <a16:creationId xmlns:a16="http://schemas.microsoft.com/office/drawing/2014/main" id="{C034FE3A-EF53-41F9-BE0E-6A36D16323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0547D7EE-7707-4F90-9260-1FDA198A191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6C0785-39A2-4339-B6F5-F41CE2415AEA}" type="slidenum">
              <a:rPr lang="en-GB" smtClean="0"/>
              <a:t>‹#›</a:t>
            </a:fld>
            <a:endParaRPr lang="en-GB"/>
          </a:p>
        </p:txBody>
      </p:sp>
    </p:spTree>
    <p:extLst>
      <p:ext uri="{BB962C8B-B14F-4D97-AF65-F5344CB8AC3E}">
        <p14:creationId xmlns:p14="http://schemas.microsoft.com/office/powerpoint/2010/main" val="34463808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p4"/><Relationship Id="rId1" Type="http://schemas.openxmlformats.org/officeDocument/2006/relationships/video" Target="NULL" TargetMode="External"/><Relationship Id="rId4"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D1A77-AEA5-4F30-AC63-789EC2054019}"/>
              </a:ext>
            </a:extLst>
          </p:cNvPr>
          <p:cNvSpPr>
            <a:spLocks noGrp="1"/>
          </p:cNvSpPr>
          <p:nvPr>
            <p:ph type="ctrTitle"/>
          </p:nvPr>
        </p:nvSpPr>
        <p:spPr/>
        <p:txBody>
          <a:bodyPr/>
          <a:lstStyle/>
          <a:p>
            <a:r>
              <a:rPr lang="en-GB" dirty="0"/>
              <a:t>Dynamics</a:t>
            </a:r>
          </a:p>
        </p:txBody>
      </p:sp>
      <p:sp>
        <p:nvSpPr>
          <p:cNvPr id="3" name="Subtitle 2">
            <a:extLst>
              <a:ext uri="{FF2B5EF4-FFF2-40B4-BE49-F238E27FC236}">
                <a16:creationId xmlns:a16="http://schemas.microsoft.com/office/drawing/2014/main" id="{55AB0EFF-DD90-45BA-9AEA-757E5EBCCA11}"/>
              </a:ext>
            </a:extLst>
          </p:cNvPr>
          <p:cNvSpPr>
            <a:spLocks noGrp="1"/>
          </p:cNvSpPr>
          <p:nvPr>
            <p:ph type="subTitle" idx="1"/>
          </p:nvPr>
        </p:nvSpPr>
        <p:spPr/>
        <p:txBody>
          <a:bodyPr/>
          <a:lstStyle/>
          <a:p>
            <a:r>
              <a:rPr lang="en-GB" dirty="0"/>
              <a:t>Teaching and learning activities</a:t>
            </a:r>
          </a:p>
        </p:txBody>
      </p:sp>
    </p:spTree>
    <p:extLst>
      <p:ext uri="{BB962C8B-B14F-4D97-AF65-F5344CB8AC3E}">
        <p14:creationId xmlns:p14="http://schemas.microsoft.com/office/powerpoint/2010/main" val="2241738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grpId="0" nodeType="clickEffect">
                                  <p:stCondLst>
                                    <p:cond delay="0"/>
                                  </p:stCondLst>
                                  <p:childTnLst>
                                    <p:animScale>
                                      <p:cBhvr>
                                        <p:cTn id="6" dur="2000" fill="hold"/>
                                        <p:tgtEl>
                                          <p:spTgt spid="2"/>
                                        </p:tgtEl>
                                      </p:cBhvr>
                                      <p:by x="150000" y="150000"/>
                                    </p:animScale>
                                  </p:childTnLst>
                                </p:cTn>
                              </p:par>
                            </p:childTnLst>
                          </p:cTn>
                        </p:par>
                      </p:childTnLst>
                    </p:cTn>
                  </p:par>
                  <p:par>
                    <p:cTn id="7" fill="hold">
                      <p:stCondLst>
                        <p:cond delay="indefinite"/>
                      </p:stCondLst>
                      <p:childTnLst>
                        <p:par>
                          <p:cTn id="8" fill="hold">
                            <p:stCondLst>
                              <p:cond delay="0"/>
                            </p:stCondLst>
                            <p:childTnLst>
                              <p:par>
                                <p:cTn id="9" presetID="6" presetClass="entr" presetSubtype="16"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circle(in)">
                                      <p:cBhvr>
                                        <p:cTn id="11"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7ADB2-3D60-46AD-8326-0F1C12C202E2}"/>
              </a:ext>
            </a:extLst>
          </p:cNvPr>
          <p:cNvSpPr>
            <a:spLocks noGrp="1"/>
          </p:cNvSpPr>
          <p:nvPr>
            <p:ph type="title"/>
          </p:nvPr>
        </p:nvSpPr>
        <p:spPr/>
        <p:txBody>
          <a:bodyPr/>
          <a:lstStyle/>
          <a:p>
            <a:r>
              <a:rPr lang="en-GB" dirty="0"/>
              <a:t>Newton’s 3</a:t>
            </a:r>
            <a:r>
              <a:rPr lang="en-GB" baseline="30000" dirty="0"/>
              <a:t>rd</a:t>
            </a:r>
            <a:r>
              <a:rPr lang="en-GB" dirty="0"/>
              <a:t> Third Law – for every action, there is an equal and opposite reaction.</a:t>
            </a:r>
          </a:p>
        </p:txBody>
      </p:sp>
      <p:pic>
        <p:nvPicPr>
          <p:cNvPr id="7" name="Newton's 3rd Law">
            <a:hlinkClick r:id="" action="ppaction://media"/>
            <a:extLst>
              <a:ext uri="{FF2B5EF4-FFF2-40B4-BE49-F238E27FC236}">
                <a16:creationId xmlns:a16="http://schemas.microsoft.com/office/drawing/2014/main" id="{51B4F220-8927-4EC8-A900-C79DCF53952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4088" y="1825625"/>
            <a:ext cx="7742237" cy="4351338"/>
          </a:xfrm>
        </p:spPr>
      </p:pic>
    </p:spTree>
    <p:extLst>
      <p:ext uri="{BB962C8B-B14F-4D97-AF65-F5344CB8AC3E}">
        <p14:creationId xmlns:p14="http://schemas.microsoft.com/office/powerpoint/2010/main" val="3890079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94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0241D04-6F9D-4216-A5F1-61F4E2373059}"/>
              </a:ext>
            </a:extLst>
          </p:cNvPr>
          <p:cNvSpPr>
            <a:spLocks noGrp="1"/>
          </p:cNvSpPr>
          <p:nvPr>
            <p:ph idx="1"/>
          </p:nvPr>
        </p:nvSpPr>
        <p:spPr>
          <a:xfrm>
            <a:off x="838200" y="274320"/>
            <a:ext cx="10515600" cy="5902643"/>
          </a:xfrm>
        </p:spPr>
        <p:txBody>
          <a:bodyPr/>
          <a:lstStyle/>
          <a:p>
            <a:r>
              <a:rPr lang="en-GB" dirty="0"/>
              <a:t>When we pedal our bike, the tyre applies a force on ground. </a:t>
            </a:r>
          </a:p>
          <a:p>
            <a:r>
              <a:rPr lang="en-GB" dirty="0"/>
              <a:t>This force doesn’t produce motion in ground because the ground is very </a:t>
            </a:r>
            <a:r>
              <a:rPr lang="en-GB" dirty="0" err="1"/>
              <a:t>very</a:t>
            </a:r>
            <a:r>
              <a:rPr lang="en-GB" dirty="0"/>
              <a:t> big.</a:t>
            </a:r>
          </a:p>
          <a:p>
            <a:r>
              <a:rPr lang="en-GB" dirty="0"/>
              <a:t>This is the ACTION of tyre on the ground.</a:t>
            </a:r>
          </a:p>
          <a:p>
            <a:r>
              <a:rPr lang="en-GB" dirty="0"/>
              <a:t>Now according to Newton’ third law of motion, the ground applies and equal and opposite force on the tyre.</a:t>
            </a:r>
          </a:p>
          <a:p>
            <a:r>
              <a:rPr lang="en-GB" dirty="0"/>
              <a:t>This force applied by ground on tyre is LARGE ENOUGH to move the bicycle.</a:t>
            </a:r>
          </a:p>
          <a:p>
            <a:r>
              <a:rPr lang="en-GB" dirty="0"/>
              <a:t>This is the REACTION force of ground on tyre.</a:t>
            </a:r>
          </a:p>
        </p:txBody>
      </p:sp>
    </p:spTree>
    <p:extLst>
      <p:ext uri="{BB962C8B-B14F-4D97-AF65-F5344CB8AC3E}">
        <p14:creationId xmlns:p14="http://schemas.microsoft.com/office/powerpoint/2010/main" val="231951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D5417-7B4E-466A-93B8-5076AE3C9E13}"/>
              </a:ext>
            </a:extLst>
          </p:cNvPr>
          <p:cNvSpPr>
            <a:spLocks noGrp="1"/>
          </p:cNvSpPr>
          <p:nvPr>
            <p:ph type="title"/>
          </p:nvPr>
        </p:nvSpPr>
        <p:spPr/>
        <p:txBody>
          <a:bodyPr/>
          <a:lstStyle/>
          <a:p>
            <a:r>
              <a:rPr lang="en-GB" dirty="0"/>
              <a:t>quiz</a:t>
            </a:r>
          </a:p>
        </p:txBody>
      </p:sp>
      <p:sp>
        <p:nvSpPr>
          <p:cNvPr id="3" name="Content Placeholder 2">
            <a:extLst>
              <a:ext uri="{FF2B5EF4-FFF2-40B4-BE49-F238E27FC236}">
                <a16:creationId xmlns:a16="http://schemas.microsoft.com/office/drawing/2014/main" id="{CCC301C6-4905-4692-8B57-CEF4F4ECDB70}"/>
              </a:ext>
            </a:extLst>
          </p:cNvPr>
          <p:cNvSpPr>
            <a:spLocks noGrp="1"/>
          </p:cNvSpPr>
          <p:nvPr>
            <p:ph idx="1"/>
          </p:nvPr>
        </p:nvSpPr>
        <p:spPr/>
        <p:txBody>
          <a:bodyPr/>
          <a:lstStyle/>
          <a:p>
            <a:r>
              <a:rPr lang="en-GB" dirty="0"/>
              <a:t>Open Socrative all and attempt the quiz when prompted.</a:t>
            </a:r>
          </a:p>
          <a:p>
            <a:r>
              <a:rPr lang="en-GB" dirty="0"/>
              <a:t>Each question’s answer will be viewed by me and given feedback on.</a:t>
            </a:r>
          </a:p>
        </p:txBody>
      </p:sp>
    </p:spTree>
    <p:extLst>
      <p:ext uri="{BB962C8B-B14F-4D97-AF65-F5344CB8AC3E}">
        <p14:creationId xmlns:p14="http://schemas.microsoft.com/office/powerpoint/2010/main" val="767987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51EB1-CF2F-4E42-99D4-BA847EC47103}"/>
              </a:ext>
            </a:extLst>
          </p:cNvPr>
          <p:cNvSpPr>
            <a:spLocks noGrp="1"/>
          </p:cNvSpPr>
          <p:nvPr>
            <p:ph type="title"/>
          </p:nvPr>
        </p:nvSpPr>
        <p:spPr/>
        <p:txBody>
          <a:bodyPr/>
          <a:lstStyle/>
          <a:p>
            <a:r>
              <a:rPr lang="en-GB" dirty="0"/>
              <a:t>Socrative activity: How do we represent a force on paper?</a:t>
            </a:r>
          </a:p>
        </p:txBody>
      </p:sp>
      <p:sp>
        <p:nvSpPr>
          <p:cNvPr id="3" name="Content Placeholder 2">
            <a:extLst>
              <a:ext uri="{FF2B5EF4-FFF2-40B4-BE49-F238E27FC236}">
                <a16:creationId xmlns:a16="http://schemas.microsoft.com/office/drawing/2014/main" id="{488F948F-20E2-44EC-A312-942FB11C700E}"/>
              </a:ext>
            </a:extLst>
          </p:cNvPr>
          <p:cNvSpPr>
            <a:spLocks noGrp="1"/>
          </p:cNvSpPr>
          <p:nvPr>
            <p:ph idx="1"/>
          </p:nvPr>
        </p:nvSpPr>
        <p:spPr/>
        <p:txBody>
          <a:bodyPr/>
          <a:lstStyle/>
          <a:p>
            <a:r>
              <a:rPr lang="en-GB" dirty="0"/>
              <a:t>You must have done it in Ch#.1 so this is a quick revision. </a:t>
            </a:r>
          </a:p>
          <a:p>
            <a:r>
              <a:rPr lang="en-GB" dirty="0"/>
              <a:t>A </a:t>
            </a:r>
            <a:r>
              <a:rPr lang="en-GB" dirty="0">
                <a:solidFill>
                  <a:srgbClr val="FF0000"/>
                </a:solidFill>
              </a:rPr>
              <a:t>300N</a:t>
            </a:r>
            <a:r>
              <a:rPr lang="en-GB" dirty="0"/>
              <a:t> force is </a:t>
            </a:r>
            <a:r>
              <a:rPr lang="en-GB" b="1" dirty="0">
                <a:solidFill>
                  <a:srgbClr val="FF0000"/>
                </a:solidFill>
              </a:rPr>
              <a:t>acting towards north. </a:t>
            </a:r>
            <a:r>
              <a:rPr lang="en-GB" dirty="0"/>
              <a:t>Explain how will you represent it on paper.</a:t>
            </a:r>
          </a:p>
          <a:p>
            <a:r>
              <a:rPr lang="en-GB" dirty="0"/>
              <a:t>Step 1:___Choose Scale_________________</a:t>
            </a:r>
          </a:p>
          <a:p>
            <a:r>
              <a:rPr lang="en-GB" dirty="0"/>
              <a:t>Step 2:___Understand direction__________</a:t>
            </a:r>
          </a:p>
          <a:p>
            <a:r>
              <a:rPr lang="en-GB" dirty="0"/>
              <a:t>Step 3:___draw line according to scale and direction</a:t>
            </a:r>
          </a:p>
        </p:txBody>
      </p:sp>
    </p:spTree>
    <p:extLst>
      <p:ext uri="{BB962C8B-B14F-4D97-AF65-F5344CB8AC3E}">
        <p14:creationId xmlns:p14="http://schemas.microsoft.com/office/powerpoint/2010/main" val="13263711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34BC5E-7E38-47A1-A48D-8A70F5BCB934}"/>
              </a:ext>
            </a:extLst>
          </p:cNvPr>
          <p:cNvSpPr>
            <a:spLocks noGrp="1"/>
          </p:cNvSpPr>
          <p:nvPr>
            <p:ph idx="1"/>
          </p:nvPr>
        </p:nvSpPr>
        <p:spPr>
          <a:xfrm>
            <a:off x="838200" y="568036"/>
            <a:ext cx="10515600" cy="5608927"/>
          </a:xfrm>
        </p:spPr>
        <p:txBody>
          <a:bodyPr>
            <a:normAutofit/>
          </a:bodyPr>
          <a:lstStyle/>
          <a:p>
            <a:r>
              <a:rPr lang="en-GB" dirty="0"/>
              <a:t>(b)  describe the effect of balanced and unbalanced forces on a body.</a:t>
            </a:r>
          </a:p>
          <a:p>
            <a:r>
              <a:rPr lang="en-GB" dirty="0"/>
              <a:t>What happens when one force acts on an object?</a:t>
            </a:r>
          </a:p>
          <a:p>
            <a:r>
              <a:rPr lang="en-GB" dirty="0"/>
              <a:t>[Socrative]</a:t>
            </a:r>
          </a:p>
          <a:p>
            <a:r>
              <a:rPr lang="en-GB" dirty="0"/>
              <a:t>An acceleration is produced in the object.</a:t>
            </a:r>
          </a:p>
          <a:p>
            <a:r>
              <a:rPr lang="en-GB" dirty="0"/>
              <a:t>What happens when more than one force acts on an object?</a:t>
            </a:r>
          </a:p>
          <a:p>
            <a:r>
              <a:rPr lang="en-GB" dirty="0"/>
              <a:t>Well when two forces act on an object, they can either be </a:t>
            </a:r>
            <a:br>
              <a:rPr lang="en-GB" dirty="0"/>
            </a:br>
            <a:r>
              <a:rPr lang="en-GB" dirty="0"/>
              <a:t>(</a:t>
            </a:r>
            <a:r>
              <a:rPr lang="en-GB" dirty="0" err="1"/>
              <a:t>i</a:t>
            </a:r>
            <a:r>
              <a:rPr lang="en-GB" dirty="0"/>
              <a:t>) </a:t>
            </a:r>
            <a:r>
              <a:rPr lang="en-GB" b="1" dirty="0">
                <a:solidFill>
                  <a:srgbClr val="7030A0"/>
                </a:solidFill>
              </a:rPr>
              <a:t>balanced forces          or         </a:t>
            </a:r>
            <a:r>
              <a:rPr lang="en-GB" dirty="0"/>
              <a:t>(ii) </a:t>
            </a:r>
            <a:r>
              <a:rPr lang="en-GB" b="1" dirty="0">
                <a:solidFill>
                  <a:srgbClr val="7030A0"/>
                </a:solidFill>
              </a:rPr>
              <a:t>unbalanced forces</a:t>
            </a:r>
            <a:endParaRPr lang="en-GB" dirty="0"/>
          </a:p>
        </p:txBody>
      </p:sp>
    </p:spTree>
    <p:extLst>
      <p:ext uri="{BB962C8B-B14F-4D97-AF65-F5344CB8AC3E}">
        <p14:creationId xmlns:p14="http://schemas.microsoft.com/office/powerpoint/2010/main" val="4182401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34BC5E-7E38-47A1-A48D-8A70F5BCB934}"/>
              </a:ext>
            </a:extLst>
          </p:cNvPr>
          <p:cNvSpPr>
            <a:spLocks noGrp="1"/>
          </p:cNvSpPr>
          <p:nvPr>
            <p:ph idx="1"/>
          </p:nvPr>
        </p:nvSpPr>
        <p:spPr>
          <a:xfrm>
            <a:off x="838200" y="568036"/>
            <a:ext cx="10515600" cy="6080958"/>
          </a:xfrm>
        </p:spPr>
        <p:txBody>
          <a:bodyPr>
            <a:normAutofit fontScale="85000" lnSpcReduction="20000"/>
          </a:bodyPr>
          <a:lstStyle/>
          <a:p>
            <a:r>
              <a:rPr lang="en-GB" dirty="0"/>
              <a:t>What are </a:t>
            </a:r>
            <a:r>
              <a:rPr lang="en-GB" sz="4600" b="1" dirty="0">
                <a:solidFill>
                  <a:srgbClr val="7030A0"/>
                </a:solidFill>
              </a:rPr>
              <a:t>balanced forces</a:t>
            </a:r>
            <a:r>
              <a:rPr lang="en-GB" dirty="0"/>
              <a:t>.</a:t>
            </a:r>
          </a:p>
          <a:p>
            <a:r>
              <a:rPr lang="en-GB" dirty="0"/>
              <a:t>When two forces are </a:t>
            </a:r>
            <a:r>
              <a:rPr lang="en-GB" sz="4200" b="1" dirty="0">
                <a:solidFill>
                  <a:srgbClr val="C00000"/>
                </a:solidFill>
              </a:rPr>
              <a:t>equal in magnitude </a:t>
            </a:r>
            <a:r>
              <a:rPr lang="en-GB" dirty="0"/>
              <a:t>and </a:t>
            </a:r>
            <a:r>
              <a:rPr lang="en-GB" sz="4600" b="1" dirty="0">
                <a:solidFill>
                  <a:srgbClr val="C00000"/>
                </a:solidFill>
              </a:rPr>
              <a:t>exactly opposite to each other</a:t>
            </a:r>
            <a:r>
              <a:rPr lang="en-GB" dirty="0"/>
              <a:t>, they are balance because their effect on the object will be zero or null.</a:t>
            </a:r>
          </a:p>
          <a:p>
            <a:r>
              <a:rPr lang="en-GB" dirty="0"/>
              <a:t>For example:</a:t>
            </a:r>
            <a:br>
              <a:rPr lang="en-GB" dirty="0"/>
            </a:br>
            <a:r>
              <a:rPr lang="en-GB" dirty="0"/>
              <a:t>when two persons of equal strength are pulling a rope in opposite direction and the rope is staying in position.</a:t>
            </a:r>
          </a:p>
          <a:p>
            <a:r>
              <a:rPr lang="en-GB" dirty="0"/>
              <a:t>What are </a:t>
            </a:r>
            <a:r>
              <a:rPr lang="en-GB" sz="4600" b="1" dirty="0">
                <a:solidFill>
                  <a:srgbClr val="7030A0"/>
                </a:solidFill>
              </a:rPr>
              <a:t>unbalanced forces</a:t>
            </a:r>
            <a:r>
              <a:rPr lang="en-GB" dirty="0"/>
              <a:t>.</a:t>
            </a:r>
          </a:p>
          <a:p>
            <a:r>
              <a:rPr lang="en-GB" dirty="0"/>
              <a:t>When two forces are </a:t>
            </a:r>
            <a:r>
              <a:rPr lang="en-GB" sz="4200" b="1" dirty="0">
                <a:solidFill>
                  <a:srgbClr val="C00000"/>
                </a:solidFill>
              </a:rPr>
              <a:t>not equal in magnitude nor </a:t>
            </a:r>
            <a:r>
              <a:rPr lang="en-GB" sz="4600" b="1" dirty="0">
                <a:solidFill>
                  <a:srgbClr val="C00000"/>
                </a:solidFill>
              </a:rPr>
              <a:t>exactly opposite to each other</a:t>
            </a:r>
            <a:r>
              <a:rPr lang="en-GB" dirty="0"/>
              <a:t>, they are unbalanced because their effect on the object will be vary.</a:t>
            </a:r>
          </a:p>
          <a:p>
            <a:r>
              <a:rPr lang="en-GB" dirty="0"/>
              <a:t>For example:</a:t>
            </a:r>
            <a:br>
              <a:rPr lang="en-GB" dirty="0"/>
            </a:br>
            <a:r>
              <a:rPr lang="en-GB" dirty="0"/>
              <a:t>A child and a big persons pulling a rope in opposite direction, the rope will...</a:t>
            </a:r>
          </a:p>
          <a:p>
            <a:r>
              <a:rPr lang="en-GB" dirty="0"/>
              <a:t>So now, out the two forces acting, the </a:t>
            </a:r>
            <a:r>
              <a:rPr lang="en-GB" sz="4200" b="1" dirty="0">
                <a:solidFill>
                  <a:srgbClr val="C00000"/>
                </a:solidFill>
              </a:rPr>
              <a:t>object will move along the bigger force.</a:t>
            </a:r>
          </a:p>
          <a:p>
            <a:endParaRPr lang="en-GB" sz="4200" b="1" dirty="0">
              <a:solidFill>
                <a:srgbClr val="C00000"/>
              </a:solidFill>
            </a:endParaRPr>
          </a:p>
          <a:p>
            <a:endParaRPr lang="en-GB" dirty="0"/>
          </a:p>
        </p:txBody>
      </p:sp>
    </p:spTree>
    <p:extLst>
      <p:ext uri="{BB962C8B-B14F-4D97-AF65-F5344CB8AC3E}">
        <p14:creationId xmlns:p14="http://schemas.microsoft.com/office/powerpoint/2010/main" val="2295949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34BC5E-7E38-47A1-A48D-8A70F5BCB934}"/>
              </a:ext>
            </a:extLst>
          </p:cNvPr>
          <p:cNvSpPr>
            <a:spLocks noGrp="1"/>
          </p:cNvSpPr>
          <p:nvPr>
            <p:ph idx="1"/>
          </p:nvPr>
        </p:nvSpPr>
        <p:spPr>
          <a:xfrm>
            <a:off x="838200" y="568036"/>
            <a:ext cx="10515600" cy="5608927"/>
          </a:xfrm>
        </p:spPr>
        <p:txBody>
          <a:bodyPr>
            <a:normAutofit fontScale="77500" lnSpcReduction="20000"/>
          </a:bodyPr>
          <a:lstStyle/>
          <a:p>
            <a:r>
              <a:rPr lang="en-GB" dirty="0"/>
              <a:t>(e) explain that friction is a force that impedes motion and produces heating. </a:t>
            </a:r>
          </a:p>
          <a:p>
            <a:r>
              <a:rPr lang="en-GB" dirty="0"/>
              <a:t>What is a smooth surface?</a:t>
            </a:r>
          </a:p>
          <a:p>
            <a:r>
              <a:rPr lang="en-GB" dirty="0"/>
              <a:t>A smooth surface means the surface of an object is like a flat line and not humps.</a:t>
            </a:r>
          </a:p>
          <a:p>
            <a:r>
              <a:rPr lang="en-GB" dirty="0"/>
              <a:t>Because everything is matter. Matter is made of atoms. Atoms are circular and thus form the top, no surface can be perfectly smooth. This is how they look like:</a:t>
            </a:r>
          </a:p>
          <a:p>
            <a:r>
              <a:rPr lang="en-GB" dirty="0"/>
              <a:t>So when two surfaces which are not perfectly smooth come in contact, they rub above each other. This causes a drag of one to the other and vice versa.</a:t>
            </a:r>
          </a:p>
          <a:p>
            <a:r>
              <a:rPr lang="en-GB" dirty="0"/>
              <a:t>This drag thus produced is known as friction.</a:t>
            </a:r>
          </a:p>
          <a:p>
            <a:r>
              <a:rPr lang="en-GB" sz="4600" b="1" dirty="0">
                <a:solidFill>
                  <a:srgbClr val="C00000"/>
                </a:solidFill>
              </a:rPr>
              <a:t>Friction is a force that opposes motion.</a:t>
            </a:r>
          </a:p>
          <a:p>
            <a:r>
              <a:rPr lang="en-GB" dirty="0"/>
              <a:t>Friction depends upon the type of surfaces that are coming in contact with each other.</a:t>
            </a:r>
          </a:p>
          <a:p>
            <a:r>
              <a:rPr lang="en-GB" dirty="0"/>
              <a:t>Friction is very useful in our everyday life. We can walk because our shows provide friction against the ground. </a:t>
            </a:r>
          </a:p>
          <a:p>
            <a:r>
              <a:rPr lang="en-GB" dirty="0"/>
              <a:t>If the ground is slippery, we find it very hard to walk.</a:t>
            </a:r>
          </a:p>
          <a:p>
            <a:r>
              <a:rPr lang="en-GB" dirty="0"/>
              <a:t>A car can be stopped from very high speed because of friction between tyres and ground.</a:t>
            </a:r>
          </a:p>
        </p:txBody>
      </p:sp>
      <p:pic>
        <p:nvPicPr>
          <p:cNvPr id="2" name="Picture 1">
            <a:extLst>
              <a:ext uri="{FF2B5EF4-FFF2-40B4-BE49-F238E27FC236}">
                <a16:creationId xmlns:a16="http://schemas.microsoft.com/office/drawing/2014/main" id="{06A58ED4-3A38-4BC1-BA18-D0006A326E88}"/>
              </a:ext>
            </a:extLst>
          </p:cNvPr>
          <p:cNvPicPr>
            <a:picLocks noChangeAspect="1"/>
          </p:cNvPicPr>
          <p:nvPr/>
        </p:nvPicPr>
        <p:blipFill>
          <a:blip r:embed="rId2"/>
          <a:stretch>
            <a:fillRect/>
          </a:stretch>
        </p:blipFill>
        <p:spPr>
          <a:xfrm>
            <a:off x="9204614" y="1919720"/>
            <a:ext cx="1181100" cy="247650"/>
          </a:xfrm>
          <a:prstGeom prst="rect">
            <a:avLst/>
          </a:prstGeom>
        </p:spPr>
      </p:pic>
    </p:spTree>
    <p:extLst>
      <p:ext uri="{BB962C8B-B14F-4D97-AF65-F5344CB8AC3E}">
        <p14:creationId xmlns:p14="http://schemas.microsoft.com/office/powerpoint/2010/main" val="1922181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1000"/>
                                        <p:tgtEl>
                                          <p:spTgt spid="2"/>
                                        </p:tgtEl>
                                      </p:cBhvr>
                                    </p:animEffect>
                                    <p:anim calcmode="lin" valueType="num">
                                      <p:cBhvr>
                                        <p:cTn id="32" dur="1000" fill="hold"/>
                                        <p:tgtEl>
                                          <p:spTgt spid="2"/>
                                        </p:tgtEl>
                                        <p:attrNameLst>
                                          <p:attrName>ppt_x</p:attrName>
                                        </p:attrNameLst>
                                      </p:cBhvr>
                                      <p:tavLst>
                                        <p:tav tm="0">
                                          <p:val>
                                            <p:strVal val="#ppt_x"/>
                                          </p:val>
                                        </p:tav>
                                        <p:tav tm="100000">
                                          <p:val>
                                            <p:strVal val="#ppt_x"/>
                                          </p:val>
                                        </p:tav>
                                      </p:tavLst>
                                    </p:anim>
                                    <p:anim calcmode="lin" valueType="num">
                                      <p:cBhvr>
                                        <p:cTn id="3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grpId="0" nodeType="clickEffect">
                                  <p:stCondLst>
                                    <p:cond delay="0"/>
                                  </p:stCondLst>
                                  <p:childTnLst>
                                    <p:set>
                                      <p:cBhvr>
                                        <p:cTn id="37" dur="1" fill="hold">
                                          <p:stCondLst>
                                            <p:cond delay="0"/>
                                          </p:stCondLst>
                                        </p:cTn>
                                        <p:tgtEl>
                                          <p:spTgt spid="3">
                                            <p:txEl>
                                              <p:pRg st="4" end="4"/>
                                            </p:txEl>
                                          </p:spTgt>
                                        </p:tgtEl>
                                        <p:attrNameLst>
                                          <p:attrName>style.visibility</p:attrName>
                                        </p:attrNameLst>
                                      </p:cBhvr>
                                      <p:to>
                                        <p:strVal val="visible"/>
                                      </p:to>
                                    </p:set>
                                    <p:anim calcmode="lin" valueType="num">
                                      <p:cBhvr additive="base">
                                        <p:cTn id="38"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grpId="0" nodeType="clickEffect">
                                  <p:stCondLst>
                                    <p:cond delay="0"/>
                                  </p:stCondLst>
                                  <p:childTnLst>
                                    <p:set>
                                      <p:cBhvr>
                                        <p:cTn id="43" dur="1" fill="hold">
                                          <p:stCondLst>
                                            <p:cond delay="0"/>
                                          </p:stCondLst>
                                        </p:cTn>
                                        <p:tgtEl>
                                          <p:spTgt spid="3">
                                            <p:txEl>
                                              <p:pRg st="5" end="5"/>
                                            </p:txEl>
                                          </p:spTgt>
                                        </p:tgtEl>
                                        <p:attrNameLst>
                                          <p:attrName>style.visibility</p:attrName>
                                        </p:attrNameLst>
                                      </p:cBhvr>
                                      <p:to>
                                        <p:strVal val="visible"/>
                                      </p:to>
                                    </p:set>
                                    <p:anim calcmode="lin" valueType="num">
                                      <p:cBhvr additive="base">
                                        <p:cTn id="44"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5"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2" presetClass="entr" presetSubtype="4" fill="hold" grpId="0" nodeType="clickEffect">
                                  <p:stCondLst>
                                    <p:cond delay="0"/>
                                  </p:stCondLst>
                                  <p:childTnLst>
                                    <p:set>
                                      <p:cBhvr>
                                        <p:cTn id="49" dur="1" fill="hold">
                                          <p:stCondLst>
                                            <p:cond delay="0"/>
                                          </p:stCondLst>
                                        </p:cTn>
                                        <p:tgtEl>
                                          <p:spTgt spid="3">
                                            <p:txEl>
                                              <p:pRg st="6" end="6"/>
                                            </p:txEl>
                                          </p:spTgt>
                                        </p:tgtEl>
                                        <p:attrNameLst>
                                          <p:attrName>style.visibility</p:attrName>
                                        </p:attrNameLst>
                                      </p:cBhvr>
                                      <p:to>
                                        <p:strVal val="visible"/>
                                      </p:to>
                                    </p:set>
                                    <p:anim calcmode="lin" valueType="num">
                                      <p:cBhvr additive="base">
                                        <p:cTn id="50"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1"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grpId="0" nodeType="clickEffect">
                                  <p:stCondLst>
                                    <p:cond delay="0"/>
                                  </p:stCondLst>
                                  <p:childTnLst>
                                    <p:set>
                                      <p:cBhvr>
                                        <p:cTn id="55" dur="1" fill="hold">
                                          <p:stCondLst>
                                            <p:cond delay="0"/>
                                          </p:stCondLst>
                                        </p:cTn>
                                        <p:tgtEl>
                                          <p:spTgt spid="3">
                                            <p:txEl>
                                              <p:pRg st="7" end="7"/>
                                            </p:txEl>
                                          </p:spTgt>
                                        </p:tgtEl>
                                        <p:attrNameLst>
                                          <p:attrName>style.visibility</p:attrName>
                                        </p:attrNameLst>
                                      </p:cBhvr>
                                      <p:to>
                                        <p:strVal val="visible"/>
                                      </p:to>
                                    </p:set>
                                    <p:anim calcmode="lin" valueType="num">
                                      <p:cBhvr additive="base">
                                        <p:cTn id="56"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grpId="0" nodeType="clickEffect">
                                  <p:stCondLst>
                                    <p:cond delay="0"/>
                                  </p:stCondLst>
                                  <p:childTnLst>
                                    <p:set>
                                      <p:cBhvr>
                                        <p:cTn id="61" dur="1" fill="hold">
                                          <p:stCondLst>
                                            <p:cond delay="0"/>
                                          </p:stCondLst>
                                        </p:cTn>
                                        <p:tgtEl>
                                          <p:spTgt spid="3">
                                            <p:txEl>
                                              <p:pRg st="8" end="8"/>
                                            </p:txEl>
                                          </p:spTgt>
                                        </p:tgtEl>
                                        <p:attrNameLst>
                                          <p:attrName>style.visibility</p:attrName>
                                        </p:attrNameLst>
                                      </p:cBhvr>
                                      <p:to>
                                        <p:strVal val="visible"/>
                                      </p:to>
                                    </p:set>
                                    <p:anim calcmode="lin" valueType="num">
                                      <p:cBhvr additive="base">
                                        <p:cTn id="62"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3"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2" presetClass="entr" presetSubtype="4" fill="hold" grpId="0" nodeType="clickEffect">
                                  <p:stCondLst>
                                    <p:cond delay="0"/>
                                  </p:stCondLst>
                                  <p:childTnLst>
                                    <p:set>
                                      <p:cBhvr>
                                        <p:cTn id="67" dur="1" fill="hold">
                                          <p:stCondLst>
                                            <p:cond delay="0"/>
                                          </p:stCondLst>
                                        </p:cTn>
                                        <p:tgtEl>
                                          <p:spTgt spid="3">
                                            <p:txEl>
                                              <p:pRg st="9" end="9"/>
                                            </p:txEl>
                                          </p:spTgt>
                                        </p:tgtEl>
                                        <p:attrNameLst>
                                          <p:attrName>style.visibility</p:attrName>
                                        </p:attrNameLst>
                                      </p:cBhvr>
                                      <p:to>
                                        <p:strVal val="visible"/>
                                      </p:to>
                                    </p:set>
                                    <p:anim calcmode="lin" valueType="num">
                                      <p:cBhvr additive="base">
                                        <p:cTn id="68"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9"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2" presetClass="entr" presetSubtype="4" fill="hold" grpId="0" nodeType="clickEffect">
                                  <p:stCondLst>
                                    <p:cond delay="0"/>
                                  </p:stCondLst>
                                  <p:childTnLst>
                                    <p:set>
                                      <p:cBhvr>
                                        <p:cTn id="73" dur="1" fill="hold">
                                          <p:stCondLst>
                                            <p:cond delay="0"/>
                                          </p:stCondLst>
                                        </p:cTn>
                                        <p:tgtEl>
                                          <p:spTgt spid="3">
                                            <p:txEl>
                                              <p:pRg st="10" end="10"/>
                                            </p:txEl>
                                          </p:spTgt>
                                        </p:tgtEl>
                                        <p:attrNameLst>
                                          <p:attrName>style.visibility</p:attrName>
                                        </p:attrNameLst>
                                      </p:cBhvr>
                                      <p:to>
                                        <p:strVal val="visible"/>
                                      </p:to>
                                    </p:set>
                                    <p:anim calcmode="lin" valueType="num">
                                      <p:cBhvr additive="base">
                                        <p:cTn id="74"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75"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BD4F1C2-0C5D-4ED1-ACCC-B810BD7EF944}"/>
              </a:ext>
            </a:extLst>
          </p:cNvPr>
          <p:cNvSpPr>
            <a:spLocks noGrp="1"/>
          </p:cNvSpPr>
          <p:nvPr>
            <p:ph idx="1"/>
          </p:nvPr>
        </p:nvSpPr>
        <p:spPr>
          <a:xfrm>
            <a:off x="838200" y="222069"/>
            <a:ext cx="10515600" cy="5954894"/>
          </a:xfrm>
        </p:spPr>
        <p:txBody>
          <a:bodyPr>
            <a:normAutofit fontScale="92500" lnSpcReduction="10000"/>
          </a:bodyPr>
          <a:lstStyle/>
          <a:p>
            <a:r>
              <a:rPr lang="en-GB" dirty="0"/>
              <a:t>But in so many things friction is not desirable and it needs to be eliminated.</a:t>
            </a:r>
          </a:p>
          <a:p>
            <a:r>
              <a:rPr lang="en-GB" dirty="0"/>
              <a:t>Like in the engines when it runs the metal parts rub against each other and need lot of lubricants to work.</a:t>
            </a:r>
          </a:p>
          <a:p>
            <a:r>
              <a:rPr lang="en-GB" dirty="0"/>
              <a:t>When we want to drag something without wheels, it requires lot of force due to large friction between itself and the ground.</a:t>
            </a:r>
          </a:p>
          <a:p>
            <a:r>
              <a:rPr lang="en-GB" dirty="0"/>
              <a:t>So friction is a force which ‘impedes’ or resists and tries to stop motion of any kind.</a:t>
            </a:r>
          </a:p>
          <a:p>
            <a:r>
              <a:rPr lang="en-GB" dirty="0"/>
              <a:t>Friction can be reduced but it can never be eliminated 100%. It will be present.</a:t>
            </a:r>
          </a:p>
          <a:p>
            <a:r>
              <a:rPr lang="en-GB" dirty="0"/>
              <a:t>Even air also offers friction when anything passes through it like aeroplane or car or bike.</a:t>
            </a:r>
          </a:p>
          <a:p>
            <a:r>
              <a:rPr lang="en-GB" dirty="0"/>
              <a:t>Water provide friction when things pass through it like boats, ships.</a:t>
            </a:r>
          </a:p>
          <a:p>
            <a:r>
              <a:rPr lang="en-GB" dirty="0"/>
              <a:t>Tyres are made of rubber and road is kept rough to allow friction between the two.</a:t>
            </a:r>
          </a:p>
        </p:txBody>
      </p:sp>
    </p:spTree>
    <p:extLst>
      <p:ext uri="{BB962C8B-B14F-4D97-AF65-F5344CB8AC3E}">
        <p14:creationId xmlns:p14="http://schemas.microsoft.com/office/powerpoint/2010/main" val="3530312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3">
                                            <p:txEl>
                                              <p:pRg st="7" end="7"/>
                                            </p:txEl>
                                          </p:spTgt>
                                        </p:tgtEl>
                                        <p:attrNameLst>
                                          <p:attrName>style.visibility</p:attrName>
                                        </p:attrNameLst>
                                      </p:cBhvr>
                                      <p:to>
                                        <p:strVal val="visible"/>
                                      </p:to>
                                    </p:set>
                                    <p:animEffect transition="in" filter="fade">
                                      <p:cBhvr>
                                        <p:cTn id="56" dur="1000"/>
                                        <p:tgtEl>
                                          <p:spTgt spid="3">
                                            <p:txEl>
                                              <p:pRg st="7" end="7"/>
                                            </p:txEl>
                                          </p:spTgt>
                                        </p:tgtEl>
                                      </p:cBhvr>
                                    </p:animEffect>
                                    <p:anim calcmode="lin" valueType="num">
                                      <p:cBhvr>
                                        <p:cTn id="57"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8"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34BC5E-7E38-47A1-A48D-8A70F5BCB934}"/>
              </a:ext>
            </a:extLst>
          </p:cNvPr>
          <p:cNvSpPr>
            <a:spLocks noGrp="1"/>
          </p:cNvSpPr>
          <p:nvPr>
            <p:ph idx="1"/>
          </p:nvPr>
        </p:nvSpPr>
        <p:spPr>
          <a:xfrm>
            <a:off x="838200" y="568036"/>
            <a:ext cx="10515600" cy="5608927"/>
          </a:xfrm>
        </p:spPr>
        <p:txBody>
          <a:bodyPr>
            <a:normAutofit lnSpcReduction="10000"/>
          </a:bodyPr>
          <a:lstStyle/>
          <a:p>
            <a:r>
              <a:rPr lang="en-GB" dirty="0"/>
              <a:t>(f) discuss the effect of friction on the motion of a vehicle in the context of tyre surface, road conditions (including skidding), braking force, braking distance, thinking distance and stopping distance.</a:t>
            </a:r>
          </a:p>
          <a:p>
            <a:r>
              <a:rPr lang="en-GB" dirty="0"/>
              <a:t>Stopping distance = Thinking distance + Breaking distance</a:t>
            </a:r>
          </a:p>
          <a:p>
            <a:r>
              <a:rPr lang="en-GB" dirty="0"/>
              <a:t>Thinking distance: the </a:t>
            </a:r>
            <a:r>
              <a:rPr lang="en-GB" b="1" dirty="0"/>
              <a:t>distance </a:t>
            </a:r>
            <a:r>
              <a:rPr lang="en-GB" dirty="0"/>
              <a:t>a vehicle covers when driver see a hazard and applies breaks.</a:t>
            </a:r>
          </a:p>
          <a:p>
            <a:r>
              <a:rPr lang="en-GB" dirty="0"/>
              <a:t>Stopping distance: the </a:t>
            </a:r>
            <a:r>
              <a:rPr lang="en-GB" b="1" dirty="0"/>
              <a:t>distance </a:t>
            </a:r>
            <a:r>
              <a:rPr lang="en-GB" dirty="0"/>
              <a:t>a vehicle covers when driver applies breaks and the vehicle comes to rest.</a:t>
            </a:r>
          </a:p>
          <a:p>
            <a:r>
              <a:rPr lang="en-GB" dirty="0"/>
              <a:t>Factors affecting thinking distance: influence of drug, mobile phone, in-car </a:t>
            </a:r>
            <a:r>
              <a:rPr lang="en-GB" dirty="0" err="1"/>
              <a:t>dvd</a:t>
            </a:r>
            <a:r>
              <a:rPr lang="en-GB" dirty="0"/>
              <a:t>, chatting.</a:t>
            </a:r>
          </a:p>
          <a:p>
            <a:r>
              <a:rPr lang="en-GB" dirty="0"/>
              <a:t>Factors affecting breaking distance: worn out tyres, wet road, heavy load. </a:t>
            </a:r>
          </a:p>
          <a:p>
            <a:r>
              <a:rPr lang="en-GB" dirty="0"/>
              <a:t>calculations.</a:t>
            </a:r>
          </a:p>
          <a:p>
            <a:endParaRPr lang="en-GB" dirty="0"/>
          </a:p>
        </p:txBody>
      </p:sp>
    </p:spTree>
    <p:extLst>
      <p:ext uri="{BB962C8B-B14F-4D97-AF65-F5344CB8AC3E}">
        <p14:creationId xmlns:p14="http://schemas.microsoft.com/office/powerpoint/2010/main" val="20796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BAE91-78F3-481E-A690-BF7EE693F6B5}"/>
              </a:ext>
            </a:extLst>
          </p:cNvPr>
          <p:cNvSpPr>
            <a:spLocks noGrp="1"/>
          </p:cNvSpPr>
          <p:nvPr>
            <p:ph type="title"/>
          </p:nvPr>
        </p:nvSpPr>
        <p:spPr/>
        <p:txBody>
          <a:bodyPr/>
          <a:lstStyle/>
          <a:p>
            <a:r>
              <a:rPr lang="en-GB" dirty="0"/>
              <a:t>How to calculate stopping distance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BD37F19-F598-4189-885A-9727949600CD}"/>
                  </a:ext>
                </a:extLst>
              </p:cNvPr>
              <p:cNvSpPr>
                <a:spLocks noGrp="1"/>
              </p:cNvSpPr>
              <p:nvPr>
                <p:ph idx="1"/>
              </p:nvPr>
            </p:nvSpPr>
            <p:spPr/>
            <p:txBody>
              <a:bodyPr/>
              <a:lstStyle/>
              <a:p>
                <a:r>
                  <a:rPr lang="en-GB" dirty="0"/>
                  <a:t>A car is moving with 60 km/h. the driver see a boy on the road and applies brakes. The car comes to rest in 3s. What is the distance the vehicle covered before it cam to stop.</a:t>
                </a:r>
              </a:p>
              <a:p>
                <a:r>
                  <a:rPr lang="en-GB" dirty="0"/>
                  <a:t>Speed   </a:t>
                </a:r>
                <a14:m>
                  <m:oMath xmlns:m="http://schemas.openxmlformats.org/officeDocument/2006/math">
                    <m:r>
                      <a:rPr lang="en-GB" b="0" i="1" smtClean="0">
                        <a:latin typeface="Cambria Math" panose="02040503050406030204" pitchFamily="18" charset="0"/>
                      </a:rPr>
                      <m:t>𝑣</m:t>
                    </m:r>
                    <m:r>
                      <a:rPr lang="en-GB" i="1" smtClean="0">
                        <a:latin typeface="Cambria Math" panose="02040503050406030204" pitchFamily="18" charset="0"/>
                      </a:rPr>
                      <m:t>=</m:t>
                    </m:r>
                    <m:f>
                      <m:fPr>
                        <m:ctrlPr>
                          <a:rPr lang="en-GB" i="1" smtClean="0">
                            <a:latin typeface="Cambria Math" panose="02040503050406030204" pitchFamily="18" charset="0"/>
                          </a:rPr>
                        </m:ctrlPr>
                      </m:fPr>
                      <m:num>
                        <m:r>
                          <a:rPr lang="en-GB" b="0" i="1" smtClean="0">
                            <a:latin typeface="Cambria Math" panose="02040503050406030204" pitchFamily="18" charset="0"/>
                          </a:rPr>
                          <m:t>𝑠</m:t>
                        </m:r>
                      </m:num>
                      <m:den>
                        <m:r>
                          <a:rPr lang="en-GB" b="0" i="1" smtClean="0">
                            <a:latin typeface="Cambria Math" panose="02040503050406030204" pitchFamily="18" charset="0"/>
                          </a:rPr>
                          <m:t>𝑡</m:t>
                        </m:r>
                      </m:den>
                    </m:f>
                  </m:oMath>
                </a14:m>
                <a:endParaRPr lang="en-GB" dirty="0"/>
              </a:p>
              <a:p>
                <a:r>
                  <a:rPr lang="en-GB" dirty="0"/>
                  <a:t>Distance  s = v x t</a:t>
                </a:r>
              </a:p>
              <a:p>
                <a:r>
                  <a:rPr lang="en-GB" dirty="0"/>
                  <a:t>Time 3 s need converting to hour</a:t>
                </a:r>
                <a:r>
                  <a:rPr lang="en-GB" dirty="0">
                    <a:sym typeface="Wingdings" panose="05000000000000000000" pitchFamily="2" charset="2"/>
                  </a:rPr>
                  <a:t> 3/3600 =.0008</a:t>
                </a:r>
              </a:p>
              <a:p>
                <a:r>
                  <a:rPr lang="en-GB" dirty="0">
                    <a:sym typeface="Wingdings" panose="05000000000000000000" pitchFamily="2" charset="2"/>
                  </a:rPr>
                  <a:t>So distance s = 60 km/h x .0008</a:t>
                </a:r>
              </a:p>
              <a:p>
                <a:r>
                  <a:rPr lang="en-GB" dirty="0">
                    <a:sym typeface="Wingdings" panose="05000000000000000000" pitchFamily="2" charset="2"/>
                  </a:rPr>
                  <a:t>=.05 km</a:t>
                </a:r>
                <a:endParaRPr lang="en-GB" dirty="0"/>
              </a:p>
            </p:txBody>
          </p:sp>
        </mc:Choice>
        <mc:Fallback xmlns="">
          <p:sp>
            <p:nvSpPr>
              <p:cNvPr id="3" name="Content Placeholder 2">
                <a:extLst>
                  <a:ext uri="{FF2B5EF4-FFF2-40B4-BE49-F238E27FC236}">
                    <a16:creationId xmlns:a16="http://schemas.microsoft.com/office/drawing/2014/main" id="{3BD37F19-F598-4189-885A-9727949600CD}"/>
                  </a:ext>
                </a:extLst>
              </p:cNvPr>
              <p:cNvSpPr>
                <a:spLocks noGrp="1" noRot="1" noChangeAspect="1" noMove="1" noResize="1" noEditPoints="1" noAdjustHandles="1" noChangeArrowheads="1" noChangeShapeType="1" noTextEdit="1"/>
              </p:cNvSpPr>
              <p:nvPr>
                <p:ph idx="1"/>
              </p:nvPr>
            </p:nvSpPr>
            <p:spPr>
              <a:blipFill>
                <a:blip r:embed="rId2"/>
                <a:stretch>
                  <a:fillRect l="-1043" t="-2241"/>
                </a:stretch>
              </a:blipFill>
            </p:spPr>
            <p:txBody>
              <a:bodyPr/>
              <a:lstStyle/>
              <a:p>
                <a:r>
                  <a:rPr lang="en-GB">
                    <a:noFill/>
                  </a:rPr>
                  <a:t> </a:t>
                </a:r>
              </a:p>
            </p:txBody>
          </p:sp>
        </mc:Fallback>
      </mc:AlternateContent>
    </p:spTree>
    <p:extLst>
      <p:ext uri="{BB962C8B-B14F-4D97-AF65-F5344CB8AC3E}">
        <p14:creationId xmlns:p14="http://schemas.microsoft.com/office/powerpoint/2010/main" val="1335151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fade">
                                      <p:cBhvr>
                                        <p:cTn id="35" dur="1000"/>
                                        <p:tgtEl>
                                          <p:spTgt spid="3">
                                            <p:txEl>
                                              <p:pRg st="3" end="3"/>
                                            </p:txEl>
                                          </p:spTgt>
                                        </p:tgtEl>
                                      </p:cBhvr>
                                    </p:animEffect>
                                    <p:anim calcmode="lin" valueType="num">
                                      <p:cBhvr>
                                        <p:cTn id="3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4" end="4"/>
                                            </p:txEl>
                                          </p:spTgt>
                                        </p:tgtEl>
                                        <p:attrNameLst>
                                          <p:attrName>style.visibility</p:attrName>
                                        </p:attrNameLst>
                                      </p:cBhvr>
                                      <p:to>
                                        <p:strVal val="visible"/>
                                      </p:to>
                                    </p:set>
                                    <p:animEffect transition="in" filter="fade">
                                      <p:cBhvr>
                                        <p:cTn id="42" dur="1000"/>
                                        <p:tgtEl>
                                          <p:spTgt spid="3">
                                            <p:txEl>
                                              <p:pRg st="4" end="4"/>
                                            </p:txEl>
                                          </p:spTgt>
                                        </p:tgtEl>
                                      </p:cBhvr>
                                    </p:animEffect>
                                    <p:anim calcmode="lin" valueType="num">
                                      <p:cBhvr>
                                        <p:cTn id="4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5" end="5"/>
                                            </p:txEl>
                                          </p:spTgt>
                                        </p:tgtEl>
                                        <p:attrNameLst>
                                          <p:attrName>style.visibility</p:attrName>
                                        </p:attrNameLst>
                                      </p:cBhvr>
                                      <p:to>
                                        <p:strVal val="visible"/>
                                      </p:to>
                                    </p:set>
                                    <p:animEffect transition="in" filter="fade">
                                      <p:cBhvr>
                                        <p:cTn id="49" dur="1000"/>
                                        <p:tgtEl>
                                          <p:spTgt spid="3">
                                            <p:txEl>
                                              <p:pRg st="5" end="5"/>
                                            </p:txEl>
                                          </p:spTgt>
                                        </p:tgtEl>
                                      </p:cBhvr>
                                    </p:animEffect>
                                    <p:anim calcmode="lin" valueType="num">
                                      <p:cBhvr>
                                        <p:cTn id="50"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56BA41-00DB-4656-981C-48230AC5628F}"/>
              </a:ext>
            </a:extLst>
          </p:cNvPr>
          <p:cNvSpPr>
            <a:spLocks noGrp="1"/>
          </p:cNvSpPr>
          <p:nvPr>
            <p:ph idx="1"/>
          </p:nvPr>
        </p:nvSpPr>
        <p:spPr>
          <a:xfrm>
            <a:off x="838200" y="368710"/>
            <a:ext cx="10515600" cy="5808253"/>
          </a:xfrm>
        </p:spPr>
        <p:txBody>
          <a:bodyPr>
            <a:normAutofit/>
          </a:bodyPr>
          <a:lstStyle/>
          <a:p>
            <a:r>
              <a:rPr lang="en-GB" dirty="0"/>
              <a:t>What is Energy?</a:t>
            </a:r>
          </a:p>
          <a:p>
            <a:r>
              <a:rPr lang="en-GB" dirty="0"/>
              <a:t>What is Motion?</a:t>
            </a:r>
          </a:p>
          <a:p>
            <a:r>
              <a:rPr lang="en-GB" dirty="0"/>
              <a:t>What is Rest?</a:t>
            </a:r>
          </a:p>
          <a:p>
            <a:r>
              <a:rPr lang="en-GB" dirty="0"/>
              <a:t>What is Force?</a:t>
            </a:r>
          </a:p>
          <a:p>
            <a:r>
              <a:rPr lang="en-GB" dirty="0"/>
              <a:t>What is Opposition?</a:t>
            </a:r>
          </a:p>
        </p:txBody>
      </p:sp>
    </p:spTree>
    <p:extLst>
      <p:ext uri="{BB962C8B-B14F-4D97-AF65-F5344CB8AC3E}">
        <p14:creationId xmlns:p14="http://schemas.microsoft.com/office/powerpoint/2010/main" val="3410482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5C8E5-A90E-43F6-8005-0D5DF658F886}"/>
              </a:ext>
            </a:extLst>
          </p:cNvPr>
          <p:cNvSpPr>
            <a:spLocks noGrp="1"/>
          </p:cNvSpPr>
          <p:nvPr>
            <p:ph type="title"/>
          </p:nvPr>
        </p:nvSpPr>
        <p:spPr/>
        <p:txBody>
          <a:bodyPr/>
          <a:lstStyle/>
          <a:p>
            <a:r>
              <a:rPr lang="en-GB" dirty="0"/>
              <a:t>Motion in a circular path</a:t>
            </a:r>
          </a:p>
        </p:txBody>
      </p:sp>
      <p:sp>
        <p:nvSpPr>
          <p:cNvPr id="3" name="Content Placeholder 2">
            <a:extLst>
              <a:ext uri="{FF2B5EF4-FFF2-40B4-BE49-F238E27FC236}">
                <a16:creationId xmlns:a16="http://schemas.microsoft.com/office/drawing/2014/main" id="{DA34BC5E-7E38-47A1-A48D-8A70F5BCB934}"/>
              </a:ext>
            </a:extLst>
          </p:cNvPr>
          <p:cNvSpPr>
            <a:spLocks noGrp="1"/>
          </p:cNvSpPr>
          <p:nvPr>
            <p:ph idx="1"/>
          </p:nvPr>
        </p:nvSpPr>
        <p:spPr/>
        <p:txBody>
          <a:bodyPr>
            <a:normAutofit/>
          </a:bodyPr>
          <a:lstStyle/>
          <a:p>
            <a:r>
              <a:rPr lang="en-GB" dirty="0"/>
              <a:t>motion in a circular path is due to a constant perpendicular force acting on it from the centre of a circle in which is trying to move.</a:t>
            </a:r>
          </a:p>
          <a:p>
            <a:r>
              <a:rPr lang="en-GB" dirty="0"/>
              <a:t>This constant perpendicular force is named as centripetal force because it is always directed towards the centre of the circle.</a:t>
            </a:r>
          </a:p>
          <a:p>
            <a:pPr marL="0" indent="0">
              <a:buNone/>
            </a:pPr>
            <a:r>
              <a:rPr lang="en-GB" dirty="0"/>
              <a:t>Examples: </a:t>
            </a:r>
          </a:p>
          <a:p>
            <a:r>
              <a:rPr lang="en-GB" dirty="0"/>
              <a:t>Car turning around a bank (road). The necessary centripetal force is the force of friction between the tires and the road.</a:t>
            </a:r>
          </a:p>
          <a:p>
            <a:r>
              <a:rPr lang="en-GB" dirty="0"/>
              <a:t>electrostatic forces on an electron in an atom </a:t>
            </a:r>
          </a:p>
          <a:p>
            <a:r>
              <a:rPr lang="en-GB" dirty="0"/>
              <a:t>gravitational forces on a satellite. </a:t>
            </a:r>
          </a:p>
        </p:txBody>
      </p:sp>
    </p:spTree>
    <p:extLst>
      <p:ext uri="{BB962C8B-B14F-4D97-AF65-F5344CB8AC3E}">
        <p14:creationId xmlns:p14="http://schemas.microsoft.com/office/powerpoint/2010/main" val="2229333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 calcmode="lin" valueType="num">
                                      <p:cBhvr additive="base">
                                        <p:cTn id="20"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 calcmode="lin" valueType="num">
                                      <p:cBhvr additive="base">
                                        <p:cTn id="26"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 calcmode="lin" valueType="num">
                                      <p:cBhvr additive="base">
                                        <p:cTn id="32"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grpId="0" nodeType="clickEffect">
                                  <p:stCondLst>
                                    <p:cond delay="0"/>
                                  </p:stCondLst>
                                  <p:childTnLst>
                                    <p:set>
                                      <p:cBhvr>
                                        <p:cTn id="37" dur="1" fill="hold">
                                          <p:stCondLst>
                                            <p:cond delay="0"/>
                                          </p:stCondLst>
                                        </p:cTn>
                                        <p:tgtEl>
                                          <p:spTgt spid="3">
                                            <p:txEl>
                                              <p:pRg st="4" end="4"/>
                                            </p:txEl>
                                          </p:spTgt>
                                        </p:tgtEl>
                                        <p:attrNameLst>
                                          <p:attrName>style.visibility</p:attrName>
                                        </p:attrNameLst>
                                      </p:cBhvr>
                                      <p:to>
                                        <p:strVal val="visible"/>
                                      </p:to>
                                    </p:set>
                                    <p:anim calcmode="lin" valueType="num">
                                      <p:cBhvr additive="base">
                                        <p:cTn id="38"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grpId="0" nodeType="clickEffect">
                                  <p:stCondLst>
                                    <p:cond delay="0"/>
                                  </p:stCondLst>
                                  <p:childTnLst>
                                    <p:set>
                                      <p:cBhvr>
                                        <p:cTn id="43" dur="1" fill="hold">
                                          <p:stCondLst>
                                            <p:cond delay="0"/>
                                          </p:stCondLst>
                                        </p:cTn>
                                        <p:tgtEl>
                                          <p:spTgt spid="3">
                                            <p:txEl>
                                              <p:pRg st="5" end="5"/>
                                            </p:txEl>
                                          </p:spTgt>
                                        </p:tgtEl>
                                        <p:attrNameLst>
                                          <p:attrName>style.visibility</p:attrName>
                                        </p:attrNameLst>
                                      </p:cBhvr>
                                      <p:to>
                                        <p:strVal val="visible"/>
                                      </p:to>
                                    </p:set>
                                    <p:anim calcmode="lin" valueType="num">
                                      <p:cBhvr additive="base">
                                        <p:cTn id="44"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5"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D8B443-D5F3-484B-B470-A64C776BB95D}"/>
              </a:ext>
            </a:extLst>
          </p:cNvPr>
          <p:cNvPicPr>
            <a:picLocks noChangeAspect="1"/>
          </p:cNvPicPr>
          <p:nvPr/>
        </p:nvPicPr>
        <p:blipFill>
          <a:blip r:embed="rId2"/>
          <a:stretch>
            <a:fillRect/>
          </a:stretch>
        </p:blipFill>
        <p:spPr>
          <a:xfrm>
            <a:off x="3933825" y="1238250"/>
            <a:ext cx="4324350" cy="4381500"/>
          </a:xfrm>
          <a:prstGeom prst="rect">
            <a:avLst/>
          </a:prstGeom>
        </p:spPr>
      </p:pic>
    </p:spTree>
    <p:extLst>
      <p:ext uri="{BB962C8B-B14F-4D97-AF65-F5344CB8AC3E}">
        <p14:creationId xmlns:p14="http://schemas.microsoft.com/office/powerpoint/2010/main" val="36978565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34BC5E-7E38-47A1-A48D-8A70F5BCB934}"/>
              </a:ext>
            </a:extLst>
          </p:cNvPr>
          <p:cNvSpPr>
            <a:spLocks noGrp="1"/>
          </p:cNvSpPr>
          <p:nvPr>
            <p:ph idx="1"/>
          </p:nvPr>
        </p:nvSpPr>
        <p:spPr>
          <a:xfrm>
            <a:off x="838200" y="568036"/>
            <a:ext cx="10515600" cy="5608927"/>
          </a:xfrm>
        </p:spPr>
        <p:txBody>
          <a:bodyPr>
            <a:normAutofit/>
          </a:bodyPr>
          <a:lstStyle/>
          <a:p>
            <a:r>
              <a:rPr lang="en-GB" dirty="0"/>
              <a:t>(h) discuss how ideas of circular motion are related to the motion of planets in the solar system.</a:t>
            </a:r>
          </a:p>
        </p:txBody>
      </p:sp>
    </p:spTree>
    <p:extLst>
      <p:ext uri="{BB962C8B-B14F-4D97-AF65-F5344CB8AC3E}">
        <p14:creationId xmlns:p14="http://schemas.microsoft.com/office/powerpoint/2010/main" val="465603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4F14E-AB81-4EB2-A23D-919C18071D75}"/>
              </a:ext>
            </a:extLst>
          </p:cNvPr>
          <p:cNvSpPr>
            <a:spLocks noGrp="1"/>
          </p:cNvSpPr>
          <p:nvPr>
            <p:ph type="title"/>
          </p:nvPr>
        </p:nvSpPr>
        <p:spPr/>
        <p:txBody>
          <a:bodyPr/>
          <a:lstStyle/>
          <a:p>
            <a:r>
              <a:rPr lang="en-GB" dirty="0"/>
              <a:t>Rockets</a:t>
            </a:r>
          </a:p>
        </p:txBody>
      </p:sp>
      <p:sp>
        <p:nvSpPr>
          <p:cNvPr id="3" name="Content Placeholder 2">
            <a:extLst>
              <a:ext uri="{FF2B5EF4-FFF2-40B4-BE49-F238E27FC236}">
                <a16:creationId xmlns:a16="http://schemas.microsoft.com/office/drawing/2014/main" id="{4204661C-5D60-4276-990A-BC1F6BA0200B}"/>
              </a:ext>
            </a:extLst>
          </p:cNvPr>
          <p:cNvSpPr>
            <a:spLocks noGrp="1"/>
          </p:cNvSpPr>
          <p:nvPr>
            <p:ph idx="1"/>
          </p:nvPr>
        </p:nvSpPr>
        <p:spPr/>
        <p:txBody>
          <a:bodyPr/>
          <a:lstStyle/>
          <a:p>
            <a:r>
              <a:rPr lang="en-GB" dirty="0"/>
              <a:t>What’s newton’s third law of motion?</a:t>
            </a:r>
            <a:br>
              <a:rPr lang="en-GB" dirty="0"/>
            </a:br>
            <a:r>
              <a:rPr lang="en-GB" dirty="0"/>
              <a:t>every ACTION </a:t>
            </a:r>
            <a:r>
              <a:rPr lang="en-GB" dirty="0">
                <a:sym typeface="Wingdings" panose="05000000000000000000" pitchFamily="2" charset="2"/>
              </a:rPr>
              <a:t>has REACTION</a:t>
            </a:r>
          </a:p>
          <a:p>
            <a:r>
              <a:rPr lang="en-GB" dirty="0">
                <a:sym typeface="Wingdings" panose="05000000000000000000" pitchFamily="2" charset="2"/>
              </a:rPr>
              <a:t>So anything lying on earth, what’s action - the weight; what’s reaction the reaction force of earth.</a:t>
            </a:r>
          </a:p>
          <a:p>
            <a:r>
              <a:rPr lang="en-GB" dirty="0">
                <a:sym typeface="Wingdings" panose="05000000000000000000" pitchFamily="2" charset="2"/>
              </a:rPr>
              <a:t>Is our above definition of Newton’s third law complete? </a:t>
            </a:r>
            <a:br>
              <a:rPr lang="en-GB" dirty="0">
                <a:sym typeface="Wingdings" panose="05000000000000000000" pitchFamily="2" charset="2"/>
              </a:rPr>
            </a:br>
            <a:r>
              <a:rPr lang="en-GB" dirty="0">
                <a:sym typeface="Wingdings" panose="05000000000000000000" pitchFamily="2" charset="2"/>
              </a:rPr>
              <a:t>NO. </a:t>
            </a:r>
          </a:p>
          <a:p>
            <a:r>
              <a:rPr lang="en-GB" dirty="0">
                <a:sym typeface="Wingdings" panose="05000000000000000000" pitchFamily="2" charset="2"/>
              </a:rPr>
              <a:t>But this one is:</a:t>
            </a:r>
            <a:br>
              <a:rPr lang="en-GB" dirty="0">
                <a:sym typeface="Wingdings" panose="05000000000000000000" pitchFamily="2" charset="2"/>
              </a:rPr>
            </a:br>
            <a:r>
              <a:rPr lang="en-GB" dirty="0"/>
              <a:t>What’s newton’s third law of motion?</a:t>
            </a:r>
            <a:br>
              <a:rPr lang="en-GB" dirty="0"/>
            </a:br>
            <a:r>
              <a:rPr lang="en-GB" dirty="0"/>
              <a:t>every ACTION </a:t>
            </a:r>
            <a:r>
              <a:rPr lang="en-GB" dirty="0">
                <a:sym typeface="Wingdings" panose="05000000000000000000" pitchFamily="2" charset="2"/>
              </a:rPr>
              <a:t>has an equal and opposite REACTION.</a:t>
            </a:r>
          </a:p>
          <a:p>
            <a:endParaRPr lang="en-GB" dirty="0">
              <a:sym typeface="Wingdings" panose="05000000000000000000" pitchFamily="2" charset="2"/>
            </a:endParaRPr>
          </a:p>
          <a:p>
            <a:endParaRPr lang="en-GB" dirty="0"/>
          </a:p>
        </p:txBody>
      </p:sp>
    </p:spTree>
    <p:extLst>
      <p:ext uri="{BB962C8B-B14F-4D97-AF65-F5344CB8AC3E}">
        <p14:creationId xmlns:p14="http://schemas.microsoft.com/office/powerpoint/2010/main" val="4271899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additive="base">
                                        <p:cTn id="18"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 calcmode="lin" valueType="num">
                                      <p:cBhvr additive="base">
                                        <p:cTn id="24"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 calcmode="lin" valueType="num">
                                      <p:cBhvr additive="base">
                                        <p:cTn id="30"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4F14E-AB81-4EB2-A23D-919C18071D75}"/>
              </a:ext>
            </a:extLst>
          </p:cNvPr>
          <p:cNvSpPr>
            <a:spLocks noGrp="1"/>
          </p:cNvSpPr>
          <p:nvPr>
            <p:ph type="title"/>
          </p:nvPr>
        </p:nvSpPr>
        <p:spPr/>
        <p:txBody>
          <a:bodyPr>
            <a:normAutofit/>
          </a:bodyPr>
          <a:lstStyle/>
          <a:p>
            <a:r>
              <a:rPr lang="en-GB" dirty="0"/>
              <a:t>Rockets - every </a:t>
            </a:r>
            <a:r>
              <a:rPr lang="en-GB" b="1" dirty="0"/>
              <a:t>ACTION</a:t>
            </a:r>
            <a:r>
              <a:rPr lang="en-GB" dirty="0"/>
              <a:t> </a:t>
            </a:r>
            <a:r>
              <a:rPr lang="en-GB" dirty="0">
                <a:sym typeface="Wingdings" panose="05000000000000000000" pitchFamily="2" charset="2"/>
              </a:rPr>
              <a:t>has an equal and opposite REACTION.</a:t>
            </a:r>
            <a:endParaRPr lang="en-GB" dirty="0"/>
          </a:p>
        </p:txBody>
      </p:sp>
      <p:sp>
        <p:nvSpPr>
          <p:cNvPr id="3" name="Content Placeholder 2">
            <a:extLst>
              <a:ext uri="{FF2B5EF4-FFF2-40B4-BE49-F238E27FC236}">
                <a16:creationId xmlns:a16="http://schemas.microsoft.com/office/drawing/2014/main" id="{4204661C-5D60-4276-990A-BC1F6BA0200B}"/>
              </a:ext>
            </a:extLst>
          </p:cNvPr>
          <p:cNvSpPr>
            <a:spLocks noGrp="1"/>
          </p:cNvSpPr>
          <p:nvPr>
            <p:ph idx="1"/>
          </p:nvPr>
        </p:nvSpPr>
        <p:spPr/>
        <p:txBody>
          <a:bodyPr/>
          <a:lstStyle/>
          <a:p>
            <a:endParaRPr lang="en-GB" dirty="0">
              <a:sym typeface="Wingdings" panose="05000000000000000000" pitchFamily="2" charset="2"/>
            </a:endParaRPr>
          </a:p>
          <a:p>
            <a:r>
              <a:rPr lang="en-GB" dirty="0"/>
              <a:t>So, again think of an object at rest. It’s at rest because…</a:t>
            </a:r>
          </a:p>
          <a:p>
            <a:r>
              <a:rPr lang="en-GB" dirty="0"/>
              <a:t>It has ACTION and REACTION which are equal and opposite.</a:t>
            </a:r>
          </a:p>
          <a:p>
            <a:r>
              <a:rPr lang="en-GB" dirty="0"/>
              <a:t>Now, let’s do some action</a:t>
            </a:r>
          </a:p>
          <a:p>
            <a:endParaRPr lang="en-GB" dirty="0"/>
          </a:p>
        </p:txBody>
      </p:sp>
    </p:spTree>
    <p:extLst>
      <p:ext uri="{BB962C8B-B14F-4D97-AF65-F5344CB8AC3E}">
        <p14:creationId xmlns:p14="http://schemas.microsoft.com/office/powerpoint/2010/main" val="2685846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65691-AAAD-402D-934D-3766FF30851E}"/>
              </a:ext>
            </a:extLst>
          </p:cNvPr>
          <p:cNvSpPr>
            <a:spLocks noGrp="1"/>
          </p:cNvSpPr>
          <p:nvPr>
            <p:ph type="title"/>
          </p:nvPr>
        </p:nvSpPr>
        <p:spPr/>
        <p:txBody>
          <a:bodyPr/>
          <a:lstStyle/>
          <a:p>
            <a:r>
              <a:rPr lang="en-GB" dirty="0"/>
              <a:t>let’s do some action</a:t>
            </a:r>
          </a:p>
        </p:txBody>
      </p:sp>
      <p:pic>
        <p:nvPicPr>
          <p:cNvPr id="4" name="Rocket  Science - GCSE Physics">
            <a:hlinkClick r:id="" action="ppaction://media"/>
            <a:extLst>
              <a:ext uri="{FF2B5EF4-FFF2-40B4-BE49-F238E27FC236}">
                <a16:creationId xmlns:a16="http://schemas.microsoft.com/office/drawing/2014/main" id="{474DDE74-C1BD-4770-BDCC-0A4A11E89CEC}"/>
              </a:ext>
            </a:extLst>
          </p:cNvPr>
          <p:cNvPicPr>
            <a:picLocks noGrp="1" noChangeAspect="1"/>
          </p:cNvPicPr>
          <p:nvPr>
            <p:ph idx="1"/>
            <a:videoFile r:link="rId1"/>
            <p:extLst>
              <p:ext uri="{DAA4B4D4-6D71-4841-9C94-3DE7FCFB9230}">
                <p14:media xmlns:p14="http://schemas.microsoft.com/office/powerpoint/2010/main" r:embed="rId2">
                  <p14:trim st="98000" end="242687.9777"/>
                </p14:media>
              </p:ext>
            </p:extLst>
          </p:nvPr>
        </p:nvPicPr>
        <p:blipFill>
          <a:blip r:embed="rId4"/>
          <a:stretch>
            <a:fillRect/>
          </a:stretch>
        </p:blipFill>
        <p:spPr>
          <a:xfrm>
            <a:off x="2228144" y="1825625"/>
            <a:ext cx="7735712" cy="4351338"/>
          </a:xfrm>
          <a:prstGeom prst="rect">
            <a:avLst/>
          </a:prstGeom>
        </p:spPr>
      </p:pic>
    </p:spTree>
    <p:extLst>
      <p:ext uri="{BB962C8B-B14F-4D97-AF65-F5344CB8AC3E}">
        <p14:creationId xmlns:p14="http://schemas.microsoft.com/office/powerpoint/2010/main" val="376695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3" restart="whenNotActive" fill="hold" evtFilter="cancelBubble" nodeType="interactiveSeq">
                <p:stCondLst>
                  <p:cond evt="onClick" delay="0">
                    <p:tgtEl>
                      <p:spTgt spid="4"/>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4"/>
                                        </p:tgtEl>
                                      </p:cBhvr>
                                    </p:cmd>
                                  </p:childTnLst>
                                </p:cTn>
                              </p:par>
                            </p:childTnLst>
                          </p:cTn>
                        </p:par>
                      </p:childTnLst>
                    </p:cTn>
                  </p:par>
                </p:childTnLst>
              </p:cTn>
              <p:nextCondLst>
                <p:cond evt="onClick" delay="0">
                  <p:tgtEl>
                    <p:spTgt spid="4"/>
                  </p:tgtEl>
                </p:cond>
              </p:nextCondLst>
            </p:seq>
            <p:video>
              <p:cMediaNode vol="100000">
                <p:cTn id="18" fill="hold" display="0">
                  <p:stCondLst>
                    <p:cond delay="indefinite"/>
                  </p:stCondLst>
                </p:cTn>
                <p:tgtEl>
                  <p:spTgt spid="4"/>
                </p:tgtEl>
              </p:cMediaNode>
            </p:video>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65691-AAAD-402D-934D-3766FF30851E}"/>
              </a:ext>
            </a:extLst>
          </p:cNvPr>
          <p:cNvSpPr>
            <a:spLocks noGrp="1"/>
          </p:cNvSpPr>
          <p:nvPr>
            <p:ph type="title"/>
          </p:nvPr>
        </p:nvSpPr>
        <p:spPr/>
        <p:txBody>
          <a:bodyPr/>
          <a:lstStyle/>
          <a:p>
            <a:r>
              <a:rPr lang="en-GB" dirty="0"/>
              <a:t>Conclusions</a:t>
            </a:r>
          </a:p>
        </p:txBody>
      </p:sp>
      <p:sp>
        <p:nvSpPr>
          <p:cNvPr id="5" name="Content Placeholder 4">
            <a:extLst>
              <a:ext uri="{FF2B5EF4-FFF2-40B4-BE49-F238E27FC236}">
                <a16:creationId xmlns:a16="http://schemas.microsoft.com/office/drawing/2014/main" id="{C0235261-591C-4560-B596-48AA15AE7F69}"/>
              </a:ext>
            </a:extLst>
          </p:cNvPr>
          <p:cNvSpPr>
            <a:spLocks noGrp="1"/>
          </p:cNvSpPr>
          <p:nvPr>
            <p:ph idx="1"/>
          </p:nvPr>
        </p:nvSpPr>
        <p:spPr/>
        <p:txBody>
          <a:bodyPr/>
          <a:lstStyle/>
          <a:p>
            <a:r>
              <a:rPr lang="en-GB" dirty="0"/>
              <a:t>What did you saw?</a:t>
            </a:r>
          </a:p>
          <a:p>
            <a:r>
              <a:rPr lang="en-GB" dirty="0"/>
              <a:t>Why it happened?</a:t>
            </a:r>
          </a:p>
          <a:p>
            <a:endParaRPr lang="en-GB" dirty="0"/>
          </a:p>
          <a:p>
            <a:endParaRPr lang="en-GB" dirty="0"/>
          </a:p>
          <a:p>
            <a:endParaRPr lang="en-GB" dirty="0"/>
          </a:p>
          <a:p>
            <a:r>
              <a:rPr lang="en-GB" dirty="0"/>
              <a:t>So this how a rocket works. </a:t>
            </a:r>
          </a:p>
          <a:p>
            <a:r>
              <a:rPr lang="en-GB" dirty="0"/>
              <a:t>The gases preform some </a:t>
            </a:r>
            <a:r>
              <a:rPr lang="en-GB" u="sng" dirty="0"/>
              <a:t>action</a:t>
            </a:r>
            <a:r>
              <a:rPr lang="en-GB" dirty="0"/>
              <a:t> by coming out from the back, the rocket moves forward very fast as a reaction.</a:t>
            </a:r>
          </a:p>
        </p:txBody>
      </p:sp>
      <p:sp>
        <p:nvSpPr>
          <p:cNvPr id="6" name="Title 1">
            <a:extLst>
              <a:ext uri="{FF2B5EF4-FFF2-40B4-BE49-F238E27FC236}">
                <a16:creationId xmlns:a16="http://schemas.microsoft.com/office/drawing/2014/main" id="{00F55575-9487-42A8-8031-93C6C5555712}"/>
              </a:ext>
            </a:extLst>
          </p:cNvPr>
          <p:cNvSpPr txBox="1">
            <a:spLocks/>
          </p:cNvSpPr>
          <p:nvPr/>
        </p:nvSpPr>
        <p:spPr>
          <a:xfrm>
            <a:off x="838200" y="299748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t>Conclusions - every </a:t>
            </a:r>
            <a:r>
              <a:rPr lang="en-GB" b="1" dirty="0">
                <a:solidFill>
                  <a:srgbClr val="FF0000"/>
                </a:solidFill>
                <a:latin typeface="Arial Black" panose="020B0A04020102020204" pitchFamily="34" charset="0"/>
              </a:rPr>
              <a:t>ACTION</a:t>
            </a:r>
            <a:r>
              <a:rPr lang="en-GB" dirty="0"/>
              <a:t> </a:t>
            </a:r>
            <a:r>
              <a:rPr lang="en-GB" dirty="0">
                <a:sym typeface="Wingdings" panose="05000000000000000000" pitchFamily="2" charset="2"/>
              </a:rPr>
              <a:t>has an </a:t>
            </a:r>
            <a:r>
              <a:rPr lang="en-GB" b="1" i="1" u="sng" dirty="0">
                <a:solidFill>
                  <a:schemeClr val="accent1">
                    <a:lumMod val="75000"/>
                  </a:schemeClr>
                </a:solidFill>
                <a:sym typeface="Wingdings" panose="05000000000000000000" pitchFamily="2" charset="2"/>
              </a:rPr>
              <a:t>equal and opposite</a:t>
            </a:r>
            <a:r>
              <a:rPr lang="en-GB" dirty="0">
                <a:sym typeface="Wingdings" panose="05000000000000000000" pitchFamily="2" charset="2"/>
              </a:rPr>
              <a:t> </a:t>
            </a:r>
            <a:r>
              <a:rPr lang="en-GB" b="1" dirty="0">
                <a:solidFill>
                  <a:srgbClr val="FF0000"/>
                </a:solidFill>
                <a:latin typeface="Arial Black" panose="020B0A04020102020204" pitchFamily="34" charset="0"/>
                <a:sym typeface="Wingdings" panose="05000000000000000000" pitchFamily="2" charset="2"/>
              </a:rPr>
              <a:t>REACTION.</a:t>
            </a:r>
          </a:p>
          <a:p>
            <a:endParaRPr lang="en-GB" b="1" dirty="0">
              <a:solidFill>
                <a:srgbClr val="FF0000"/>
              </a:solidFill>
              <a:latin typeface="Arial Black" panose="020B0A04020102020204" pitchFamily="34" charset="0"/>
            </a:endParaRPr>
          </a:p>
        </p:txBody>
      </p:sp>
    </p:spTree>
    <p:extLst>
      <p:ext uri="{BB962C8B-B14F-4D97-AF65-F5344CB8AC3E}">
        <p14:creationId xmlns:p14="http://schemas.microsoft.com/office/powerpoint/2010/main" val="1047132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 calcmode="lin" valueType="num">
                                      <p:cBhvr additive="base">
                                        <p:cTn id="13"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anim calcmode="lin" valueType="num">
                                      <p:cBhvr additive="base">
                                        <p:cTn id="19"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5">
                                            <p:txEl>
                                              <p:pRg st="5" end="5"/>
                                            </p:txEl>
                                          </p:spTgt>
                                        </p:tgtEl>
                                        <p:attrNameLst>
                                          <p:attrName>style.visibility</p:attrName>
                                        </p:attrNameLst>
                                      </p:cBhvr>
                                      <p:to>
                                        <p:strVal val="visible"/>
                                      </p:to>
                                    </p:set>
                                    <p:anim calcmode="lin" valueType="num">
                                      <p:cBhvr additive="base">
                                        <p:cTn id="29"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5">
                                            <p:txEl>
                                              <p:pRg st="6" end="6"/>
                                            </p:txEl>
                                          </p:spTgt>
                                        </p:tgtEl>
                                        <p:attrNameLst>
                                          <p:attrName>style.visibility</p:attrName>
                                        </p:attrNameLst>
                                      </p:cBhvr>
                                      <p:to>
                                        <p:strVal val="visible"/>
                                      </p:to>
                                    </p:set>
                                    <p:anim calcmode="lin" valueType="num">
                                      <p:cBhvr additive="base">
                                        <p:cTn id="35"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5">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uiExpand="1" build="p"/>
      <p:bldP spid="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BDCAC-6B46-4C59-AA88-394E5681EB3F}"/>
              </a:ext>
            </a:extLst>
          </p:cNvPr>
          <p:cNvSpPr>
            <a:spLocks noGrp="1"/>
          </p:cNvSpPr>
          <p:nvPr>
            <p:ph type="title"/>
          </p:nvPr>
        </p:nvSpPr>
        <p:spPr/>
        <p:txBody>
          <a:bodyPr/>
          <a:lstStyle/>
          <a:p>
            <a:r>
              <a:rPr lang="en-GB" dirty="0"/>
              <a:t>Rocket</a:t>
            </a:r>
          </a:p>
        </p:txBody>
      </p:sp>
      <p:pic>
        <p:nvPicPr>
          <p:cNvPr id="4" name="Content Placeholder 3">
            <a:extLst>
              <a:ext uri="{FF2B5EF4-FFF2-40B4-BE49-F238E27FC236}">
                <a16:creationId xmlns:a16="http://schemas.microsoft.com/office/drawing/2014/main" id="{BC1F4B25-2731-4E4C-9DD1-268B6C65D7D3}"/>
              </a:ext>
            </a:extLst>
          </p:cNvPr>
          <p:cNvPicPr>
            <a:picLocks noGrp="1" noChangeAspect="1"/>
          </p:cNvPicPr>
          <p:nvPr>
            <p:ph idx="1"/>
          </p:nvPr>
        </p:nvPicPr>
        <p:blipFill>
          <a:blip r:embed="rId2"/>
          <a:stretch>
            <a:fillRect/>
          </a:stretch>
        </p:blipFill>
        <p:spPr>
          <a:xfrm>
            <a:off x="4852095" y="1562380"/>
            <a:ext cx="2487809" cy="4351338"/>
          </a:xfrm>
          <a:prstGeom prst="rect">
            <a:avLst/>
          </a:prstGeom>
        </p:spPr>
      </p:pic>
      <p:sp>
        <p:nvSpPr>
          <p:cNvPr id="5" name="Arrow: Down 4">
            <a:extLst>
              <a:ext uri="{FF2B5EF4-FFF2-40B4-BE49-F238E27FC236}">
                <a16:creationId xmlns:a16="http://schemas.microsoft.com/office/drawing/2014/main" id="{BEFDACB9-B821-4C8B-B199-361C9AA798DB}"/>
              </a:ext>
            </a:extLst>
          </p:cNvPr>
          <p:cNvSpPr/>
          <p:nvPr/>
        </p:nvSpPr>
        <p:spPr>
          <a:xfrm>
            <a:off x="5922817" y="5913718"/>
            <a:ext cx="346364" cy="68103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Arrow: Down 5">
            <a:extLst>
              <a:ext uri="{FF2B5EF4-FFF2-40B4-BE49-F238E27FC236}">
                <a16:creationId xmlns:a16="http://schemas.microsoft.com/office/drawing/2014/main" id="{68513ADE-3C42-475B-86AD-AC530CBA6B14}"/>
              </a:ext>
            </a:extLst>
          </p:cNvPr>
          <p:cNvSpPr/>
          <p:nvPr/>
        </p:nvSpPr>
        <p:spPr>
          <a:xfrm rot="10800000">
            <a:off x="5922817" y="663206"/>
            <a:ext cx="346363" cy="83170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a:extLst>
              <a:ext uri="{FF2B5EF4-FFF2-40B4-BE49-F238E27FC236}">
                <a16:creationId xmlns:a16="http://schemas.microsoft.com/office/drawing/2014/main" id="{A0A9089E-AFAA-4D22-89FA-716C01EFCE5E}"/>
              </a:ext>
            </a:extLst>
          </p:cNvPr>
          <p:cNvSpPr txBox="1"/>
          <p:nvPr/>
        </p:nvSpPr>
        <p:spPr>
          <a:xfrm>
            <a:off x="6553199" y="6234545"/>
            <a:ext cx="3671455" cy="646331"/>
          </a:xfrm>
          <a:prstGeom prst="rect">
            <a:avLst/>
          </a:prstGeom>
          <a:noFill/>
        </p:spPr>
        <p:txBody>
          <a:bodyPr wrap="square" rtlCol="0">
            <a:spAutoFit/>
          </a:bodyPr>
          <a:lstStyle/>
          <a:p>
            <a:r>
              <a:rPr lang="en-GB" dirty="0"/>
              <a:t>ACTION - The gases come out after rocket fuel is burnt</a:t>
            </a:r>
          </a:p>
        </p:txBody>
      </p:sp>
      <p:sp>
        <p:nvSpPr>
          <p:cNvPr id="8" name="TextBox 7">
            <a:extLst>
              <a:ext uri="{FF2B5EF4-FFF2-40B4-BE49-F238E27FC236}">
                <a16:creationId xmlns:a16="http://schemas.microsoft.com/office/drawing/2014/main" id="{F6F818C9-BCAD-454A-BA98-243C28CE3107}"/>
              </a:ext>
            </a:extLst>
          </p:cNvPr>
          <p:cNvSpPr txBox="1"/>
          <p:nvPr/>
        </p:nvSpPr>
        <p:spPr>
          <a:xfrm>
            <a:off x="6719455" y="944282"/>
            <a:ext cx="3338945" cy="646331"/>
          </a:xfrm>
          <a:prstGeom prst="rect">
            <a:avLst/>
          </a:prstGeom>
          <a:noFill/>
        </p:spPr>
        <p:txBody>
          <a:bodyPr wrap="square" rtlCol="0">
            <a:spAutoFit/>
          </a:bodyPr>
          <a:lstStyle/>
          <a:p>
            <a:r>
              <a:rPr lang="en-GB" dirty="0"/>
              <a:t>REACTION - The rocket moves forward very fast.</a:t>
            </a:r>
          </a:p>
        </p:txBody>
      </p:sp>
    </p:spTree>
    <p:extLst>
      <p:ext uri="{BB962C8B-B14F-4D97-AF65-F5344CB8AC3E}">
        <p14:creationId xmlns:p14="http://schemas.microsoft.com/office/powerpoint/2010/main" val="4255674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fill="hold"/>
                                        <p:tgtEl>
                                          <p:spTgt spid="5"/>
                                        </p:tgtEl>
                                        <p:attrNameLst>
                                          <p:attrName>ppt_x</p:attrName>
                                        </p:attrNameLst>
                                      </p:cBhvr>
                                      <p:tavLst>
                                        <p:tav tm="0">
                                          <p:val>
                                            <p:strVal val="#ppt_x"/>
                                          </p:val>
                                        </p:tav>
                                        <p:tav tm="100000">
                                          <p:val>
                                            <p:strVal val="#ppt_x"/>
                                          </p:val>
                                        </p:tav>
                                      </p:tavLst>
                                    </p:anim>
                                    <p:anim calcmode="lin" valueType="num">
                                      <p:cBhvr additive="base">
                                        <p:cTn id="2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ppt_x"/>
                                          </p:val>
                                        </p:tav>
                                        <p:tav tm="100000">
                                          <p:val>
                                            <p:strVal val="#ppt_x"/>
                                          </p:val>
                                        </p:tav>
                                      </p:tavLst>
                                    </p:anim>
                                    <p:anim calcmode="lin" valueType="num">
                                      <p:cBhvr additive="base">
                                        <p:cTn id="2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cBhvr additive="base">
                                        <p:cTn id="33" dur="500" fill="hold"/>
                                        <p:tgtEl>
                                          <p:spTgt spid="6"/>
                                        </p:tgtEl>
                                        <p:attrNameLst>
                                          <p:attrName>ppt_x</p:attrName>
                                        </p:attrNameLst>
                                      </p:cBhvr>
                                      <p:tavLst>
                                        <p:tav tm="0">
                                          <p:val>
                                            <p:strVal val="#ppt_x"/>
                                          </p:val>
                                        </p:tav>
                                        <p:tav tm="100000">
                                          <p:val>
                                            <p:strVal val="#ppt_x"/>
                                          </p:val>
                                        </p:tav>
                                      </p:tavLst>
                                    </p:anim>
                                    <p:anim calcmode="lin" valueType="num">
                                      <p:cBhvr additive="base">
                                        <p:cTn id="3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8"/>
                                        </p:tgtEl>
                                        <p:attrNameLst>
                                          <p:attrName>style.visibility</p:attrName>
                                        </p:attrNameLst>
                                      </p:cBhvr>
                                      <p:to>
                                        <p:strVal val="visible"/>
                                      </p:to>
                                    </p:set>
                                    <p:anim calcmode="lin" valueType="num">
                                      <p:cBhvr additive="base">
                                        <p:cTn id="39" dur="500" fill="hold"/>
                                        <p:tgtEl>
                                          <p:spTgt spid="8"/>
                                        </p:tgtEl>
                                        <p:attrNameLst>
                                          <p:attrName>ppt_x</p:attrName>
                                        </p:attrNameLst>
                                      </p:cBhvr>
                                      <p:tavLst>
                                        <p:tav tm="0">
                                          <p:val>
                                            <p:strVal val="#ppt_x"/>
                                          </p:val>
                                        </p:tav>
                                        <p:tav tm="100000">
                                          <p:val>
                                            <p:strVal val="#ppt_x"/>
                                          </p:val>
                                        </p:tav>
                                      </p:tavLst>
                                    </p:anim>
                                    <p:anim calcmode="lin" valueType="num">
                                      <p:cBhvr additive="base">
                                        <p:cTn id="4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animBg="1"/>
      <p:bldP spid="6" grpId="0" animBg="1"/>
      <p:bldP spid="7" grpId="0"/>
      <p:bldP spid="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0107A-A3E8-4CC3-A81B-F2AE434D14CE}"/>
              </a:ext>
            </a:extLst>
          </p:cNvPr>
          <p:cNvSpPr>
            <a:spLocks noGrp="1"/>
          </p:cNvSpPr>
          <p:nvPr>
            <p:ph type="title"/>
          </p:nvPr>
        </p:nvSpPr>
        <p:spPr/>
        <p:txBody>
          <a:bodyPr/>
          <a:lstStyle/>
          <a:p>
            <a:r>
              <a:rPr lang="en-GB" dirty="0"/>
              <a:t>Physics Homework Instructions</a:t>
            </a:r>
          </a:p>
        </p:txBody>
      </p:sp>
      <p:sp>
        <p:nvSpPr>
          <p:cNvPr id="3" name="Content Placeholder 2">
            <a:extLst>
              <a:ext uri="{FF2B5EF4-FFF2-40B4-BE49-F238E27FC236}">
                <a16:creationId xmlns:a16="http://schemas.microsoft.com/office/drawing/2014/main" id="{DB51EDC2-0EFF-4827-9E86-378BBA29EAE7}"/>
              </a:ext>
            </a:extLst>
          </p:cNvPr>
          <p:cNvSpPr>
            <a:spLocks noGrp="1"/>
          </p:cNvSpPr>
          <p:nvPr>
            <p:ph idx="1"/>
          </p:nvPr>
        </p:nvSpPr>
        <p:spPr/>
        <p:txBody>
          <a:bodyPr>
            <a:normAutofit fontScale="92500" lnSpcReduction="10000"/>
          </a:bodyPr>
          <a:lstStyle/>
          <a:p>
            <a:r>
              <a:rPr lang="en-GB" dirty="0"/>
              <a:t>Homework of physics is an important part of your learning.</a:t>
            </a:r>
          </a:p>
          <a:p>
            <a:r>
              <a:rPr lang="en-GB" dirty="0"/>
              <a:t>Completion of your homework gives me, your teacher of physics, an effective way to assess your learning.</a:t>
            </a:r>
          </a:p>
          <a:p>
            <a:r>
              <a:rPr lang="en-GB" dirty="0"/>
              <a:t>I am able to give you very useful feedback in the light of your honest attempt of completion of homework.</a:t>
            </a:r>
          </a:p>
          <a:p>
            <a:r>
              <a:rPr lang="en-GB" dirty="0"/>
              <a:t>Your homework task will mostly be on Socrative. The quiz will be online and you will need room id JAMIL2725 to enter and complete it.</a:t>
            </a:r>
          </a:p>
          <a:p>
            <a:r>
              <a:rPr lang="en-GB" dirty="0"/>
              <a:t>Two tasks will be required from you:</a:t>
            </a:r>
          </a:p>
          <a:p>
            <a:pPr marL="914400" lvl="1" indent="-457200">
              <a:buFont typeface="+mj-lt"/>
              <a:buAutoNum type="arabicPeriod"/>
            </a:pPr>
            <a:r>
              <a:rPr lang="en-GB" dirty="0"/>
              <a:t>Complete your task on Socrative     	2. copy it on your notebook.</a:t>
            </a:r>
          </a:p>
          <a:p>
            <a:r>
              <a:rPr lang="en-GB" dirty="0"/>
              <a:t>When you will complete your task on Socrative, I will review it and give you feedback accordingly. </a:t>
            </a:r>
          </a:p>
          <a:p>
            <a:endParaRPr lang="en-GB" dirty="0"/>
          </a:p>
          <a:p>
            <a:endParaRPr lang="en-GB" dirty="0"/>
          </a:p>
          <a:p>
            <a:endParaRPr lang="en-GB" dirty="0"/>
          </a:p>
        </p:txBody>
      </p:sp>
    </p:spTree>
    <p:extLst>
      <p:ext uri="{BB962C8B-B14F-4D97-AF65-F5344CB8AC3E}">
        <p14:creationId xmlns:p14="http://schemas.microsoft.com/office/powerpoint/2010/main" val="881047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fade">
                                      <p:cBhvr>
                                        <p:cTn id="35" dur="1000"/>
                                        <p:tgtEl>
                                          <p:spTgt spid="3">
                                            <p:txEl>
                                              <p:pRg st="3" end="3"/>
                                            </p:txEl>
                                          </p:spTgt>
                                        </p:tgtEl>
                                      </p:cBhvr>
                                    </p:animEffect>
                                    <p:anim calcmode="lin" valueType="num">
                                      <p:cBhvr>
                                        <p:cTn id="3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4" end="4"/>
                                            </p:txEl>
                                          </p:spTgt>
                                        </p:tgtEl>
                                        <p:attrNameLst>
                                          <p:attrName>style.visibility</p:attrName>
                                        </p:attrNameLst>
                                      </p:cBhvr>
                                      <p:to>
                                        <p:strVal val="visible"/>
                                      </p:to>
                                    </p:set>
                                    <p:animEffect transition="in" filter="fade">
                                      <p:cBhvr>
                                        <p:cTn id="42" dur="1000"/>
                                        <p:tgtEl>
                                          <p:spTgt spid="3">
                                            <p:txEl>
                                              <p:pRg st="4" end="4"/>
                                            </p:txEl>
                                          </p:spTgt>
                                        </p:tgtEl>
                                      </p:cBhvr>
                                    </p:animEffect>
                                    <p:anim calcmode="lin" valueType="num">
                                      <p:cBhvr>
                                        <p:cTn id="4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4" end="4"/>
                                            </p:txEl>
                                          </p:spTgt>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3">
                                            <p:txEl>
                                              <p:pRg st="5" end="5"/>
                                            </p:txEl>
                                          </p:spTgt>
                                        </p:tgtEl>
                                        <p:attrNameLst>
                                          <p:attrName>style.visibility</p:attrName>
                                        </p:attrNameLst>
                                      </p:cBhvr>
                                      <p:to>
                                        <p:strVal val="visible"/>
                                      </p:to>
                                    </p:set>
                                    <p:animEffect transition="in" filter="fade">
                                      <p:cBhvr>
                                        <p:cTn id="47" dur="1000"/>
                                        <p:tgtEl>
                                          <p:spTgt spid="3">
                                            <p:txEl>
                                              <p:pRg st="5" end="5"/>
                                            </p:txEl>
                                          </p:spTgt>
                                        </p:tgtEl>
                                      </p:cBhvr>
                                    </p:animEffect>
                                    <p:anim calcmode="lin" valueType="num">
                                      <p:cBhvr>
                                        <p:cTn id="4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9"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grpId="0" nodeType="clickEffect">
                                  <p:stCondLst>
                                    <p:cond delay="0"/>
                                  </p:stCondLst>
                                  <p:childTnLst>
                                    <p:set>
                                      <p:cBhvr>
                                        <p:cTn id="53" dur="1" fill="hold">
                                          <p:stCondLst>
                                            <p:cond delay="0"/>
                                          </p:stCondLst>
                                        </p:cTn>
                                        <p:tgtEl>
                                          <p:spTgt spid="3">
                                            <p:txEl>
                                              <p:pRg st="6" end="6"/>
                                            </p:txEl>
                                          </p:spTgt>
                                        </p:tgtEl>
                                        <p:attrNameLst>
                                          <p:attrName>style.visibility</p:attrName>
                                        </p:attrNameLst>
                                      </p:cBhvr>
                                      <p:to>
                                        <p:strVal val="visible"/>
                                      </p:to>
                                    </p:set>
                                    <p:animEffect transition="in" filter="fade">
                                      <p:cBhvr>
                                        <p:cTn id="54" dur="1000"/>
                                        <p:tgtEl>
                                          <p:spTgt spid="3">
                                            <p:txEl>
                                              <p:pRg st="6" end="6"/>
                                            </p:txEl>
                                          </p:spTgt>
                                        </p:tgtEl>
                                      </p:cBhvr>
                                    </p:animEffect>
                                    <p:anim calcmode="lin" valueType="num">
                                      <p:cBhvr>
                                        <p:cTn id="5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6"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B2375-4617-4A02-842E-72A7C0A520F8}"/>
              </a:ext>
            </a:extLst>
          </p:cNvPr>
          <p:cNvSpPr>
            <a:spLocks noGrp="1"/>
          </p:cNvSpPr>
          <p:nvPr>
            <p:ph type="title"/>
          </p:nvPr>
        </p:nvSpPr>
        <p:spPr/>
        <p:txBody>
          <a:bodyPr/>
          <a:lstStyle/>
          <a:p>
            <a:r>
              <a:rPr lang="en-GB" dirty="0"/>
              <a:t>Today in Physics class, I will be giving you guidelines on how to attempt Q11 to Q15.</a:t>
            </a:r>
          </a:p>
        </p:txBody>
      </p:sp>
      <p:sp>
        <p:nvSpPr>
          <p:cNvPr id="3" name="Content Placeholder 2">
            <a:extLst>
              <a:ext uri="{FF2B5EF4-FFF2-40B4-BE49-F238E27FC236}">
                <a16:creationId xmlns:a16="http://schemas.microsoft.com/office/drawing/2014/main" id="{9DACD721-92E0-4CC4-9F22-0190D9CD5957}"/>
              </a:ext>
            </a:extLst>
          </p:cNvPr>
          <p:cNvSpPr>
            <a:spLocks noGrp="1"/>
          </p:cNvSpPr>
          <p:nvPr>
            <p:ph idx="1"/>
          </p:nvPr>
        </p:nvSpPr>
        <p:spPr/>
        <p:txBody>
          <a:bodyPr>
            <a:normAutofit fontScale="62500" lnSpcReduction="20000"/>
          </a:bodyPr>
          <a:lstStyle/>
          <a:p>
            <a:r>
              <a:rPr lang="en-GB" dirty="0"/>
              <a:t>If you have already done, you can verify if your attempt is in the right direction.</a:t>
            </a:r>
          </a:p>
          <a:p>
            <a:r>
              <a:rPr lang="en-GB" dirty="0"/>
              <a:t>Q11- b- you have done this. You can watch the video again and draw the diagram. </a:t>
            </a:r>
          </a:p>
          <a:p>
            <a:r>
              <a:rPr lang="en-GB" dirty="0"/>
              <a:t>Q12 – you just have to draw arrows in all four directions and name the forces that act along these arrows.</a:t>
            </a:r>
          </a:p>
          <a:p>
            <a:r>
              <a:rPr lang="en-GB" dirty="0"/>
              <a:t>Q13 – this is a numerical. Make an attempt and I will give you feedback.</a:t>
            </a:r>
          </a:p>
          <a:p>
            <a:r>
              <a:rPr lang="en-GB" dirty="0"/>
              <a:t>Q14 – a – you will need to revise terminal velocity and balanced and unbalanced forces. When an object will be moving with constant velocity – answer in terms of balanced / unbalanced forces. </a:t>
            </a:r>
          </a:p>
          <a:p>
            <a:r>
              <a:rPr lang="en-GB" dirty="0"/>
              <a:t>Q14-b-the drag force is the opposition to downward force which is the weight of any object. so think when it will be maximum?</a:t>
            </a:r>
          </a:p>
          <a:p>
            <a:r>
              <a:rPr lang="en-GB" dirty="0"/>
              <a:t>Q14-c-thinking about freely falling body, when the object will decelerates?? Only when resultant force increases. So when the parachute is opened, there is lot of air resistance due to area of parachute – this results in what??</a:t>
            </a:r>
          </a:p>
          <a:p>
            <a:r>
              <a:rPr lang="en-GB" dirty="0"/>
              <a:t>So thinking along the same lines – when the object was falling without parachute opened, the resultant force was its weight why? But when the parachute was opened, the resultant force was air resistance. Why?</a:t>
            </a:r>
          </a:p>
          <a:p>
            <a:r>
              <a:rPr lang="en-GB" dirty="0"/>
              <a:t>Q15 – I think you can do it yourself.</a:t>
            </a:r>
          </a:p>
          <a:p>
            <a:endParaRPr lang="en-GB" dirty="0"/>
          </a:p>
        </p:txBody>
      </p:sp>
    </p:spTree>
    <p:extLst>
      <p:ext uri="{BB962C8B-B14F-4D97-AF65-F5344CB8AC3E}">
        <p14:creationId xmlns:p14="http://schemas.microsoft.com/office/powerpoint/2010/main" val="40875930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8ABB630-37A2-43F2-B241-2AC2DD911093}"/>
              </a:ext>
            </a:extLst>
          </p:cNvPr>
          <p:cNvSpPr>
            <a:spLocks noGrp="1"/>
          </p:cNvSpPr>
          <p:nvPr>
            <p:ph type="title"/>
          </p:nvPr>
        </p:nvSpPr>
        <p:spPr/>
        <p:txBody>
          <a:bodyPr/>
          <a:lstStyle/>
          <a:p>
            <a:r>
              <a:rPr lang="en-GB" dirty="0"/>
              <a:t>It’s all about motion!</a:t>
            </a:r>
            <a:br>
              <a:rPr lang="en-GB" dirty="0"/>
            </a:br>
            <a:r>
              <a:rPr lang="en-GB" dirty="0"/>
              <a:t>Is it? Let’s find out</a:t>
            </a:r>
          </a:p>
        </p:txBody>
      </p:sp>
      <p:sp>
        <p:nvSpPr>
          <p:cNvPr id="3" name="Content Placeholder 2">
            <a:extLst>
              <a:ext uri="{FF2B5EF4-FFF2-40B4-BE49-F238E27FC236}">
                <a16:creationId xmlns:a16="http://schemas.microsoft.com/office/drawing/2014/main" id="{A4A5F0C0-6508-4FE4-860B-CD58533CD208}"/>
              </a:ext>
            </a:extLst>
          </p:cNvPr>
          <p:cNvSpPr>
            <a:spLocks noGrp="1"/>
          </p:cNvSpPr>
          <p:nvPr>
            <p:ph idx="1"/>
          </p:nvPr>
        </p:nvSpPr>
        <p:spPr/>
        <p:txBody>
          <a:bodyPr/>
          <a:lstStyle/>
          <a:p>
            <a:r>
              <a:rPr lang="en-GB" dirty="0"/>
              <a:t>Let’s talk about energy. </a:t>
            </a:r>
          </a:p>
          <a:p>
            <a:r>
              <a:rPr lang="en-GB" dirty="0"/>
              <a:t>Can you move! </a:t>
            </a:r>
            <a:br>
              <a:rPr lang="en-GB" dirty="0"/>
            </a:br>
            <a:r>
              <a:rPr lang="en-GB" dirty="0"/>
              <a:t>when you have energy?</a:t>
            </a:r>
            <a:br>
              <a:rPr lang="en-GB" dirty="0"/>
            </a:br>
            <a:r>
              <a:rPr lang="en-GB" dirty="0"/>
              <a:t>when you don’t have energy?</a:t>
            </a:r>
          </a:p>
          <a:p>
            <a:r>
              <a:rPr lang="en-GB" dirty="0"/>
              <a:t>Let’s talk about force.</a:t>
            </a:r>
          </a:p>
          <a:p>
            <a:r>
              <a:rPr lang="en-GB" dirty="0"/>
              <a:t>So again, can you move!</a:t>
            </a:r>
            <a:br>
              <a:rPr lang="en-GB" dirty="0"/>
            </a:br>
            <a:r>
              <a:rPr lang="en-GB" dirty="0"/>
              <a:t>When you don’t apply any force?</a:t>
            </a:r>
            <a:br>
              <a:rPr lang="en-GB" dirty="0"/>
            </a:br>
            <a:r>
              <a:rPr lang="en-GB" dirty="0"/>
              <a:t>When you apply some force? </a:t>
            </a:r>
          </a:p>
          <a:p>
            <a:r>
              <a:rPr lang="en-GB" dirty="0"/>
              <a:t>What is to be at rest -&gt; there’s no motion. </a:t>
            </a:r>
          </a:p>
          <a:p>
            <a:endParaRPr lang="en-GB" dirty="0"/>
          </a:p>
        </p:txBody>
      </p:sp>
    </p:spTree>
    <p:extLst>
      <p:ext uri="{BB962C8B-B14F-4D97-AF65-F5344CB8AC3E}">
        <p14:creationId xmlns:p14="http://schemas.microsoft.com/office/powerpoint/2010/main" val="2962161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1000"/>
                                        <p:tgtEl>
                                          <p:spTgt spid="3">
                                            <p:txEl>
                                              <p:pRg st="2" end="2"/>
                                            </p:txEl>
                                          </p:spTgt>
                                        </p:tgtEl>
                                      </p:cBhvr>
                                    </p:animEffect>
                                    <p:anim calcmode="lin" valueType="num">
                                      <p:cBhvr>
                                        <p:cTn id="2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3">
                                            <p:txEl>
                                              <p:pRg st="3" end="3"/>
                                            </p:txEl>
                                          </p:spTgt>
                                        </p:tgtEl>
                                        <p:attrNameLst>
                                          <p:attrName>style.visibility</p:attrName>
                                        </p:attrNameLst>
                                      </p:cBhvr>
                                      <p:to>
                                        <p:strVal val="visible"/>
                                      </p:to>
                                    </p:set>
                                    <p:animEffect transition="in" filter="fade">
                                      <p:cBhvr>
                                        <p:cTn id="34" dur="1000"/>
                                        <p:tgtEl>
                                          <p:spTgt spid="3">
                                            <p:txEl>
                                              <p:pRg st="3" end="3"/>
                                            </p:txEl>
                                          </p:spTgt>
                                        </p:tgtEl>
                                      </p:cBhvr>
                                    </p:animEffect>
                                    <p:anim calcmode="lin" valueType="num">
                                      <p:cBhvr>
                                        <p:cTn id="3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animEffect transition="in" filter="fade">
                                      <p:cBhvr>
                                        <p:cTn id="41" dur="1000"/>
                                        <p:tgtEl>
                                          <p:spTgt spid="3">
                                            <p:txEl>
                                              <p:pRg st="4" end="4"/>
                                            </p:txEl>
                                          </p:spTgt>
                                        </p:tgtEl>
                                      </p:cBhvr>
                                    </p:animEffect>
                                    <p:anim calcmode="lin" valueType="num">
                                      <p:cBhvr>
                                        <p:cTn id="4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CD2D9-4E7C-4229-A1A1-ED7B16EBA911}"/>
              </a:ext>
            </a:extLst>
          </p:cNvPr>
          <p:cNvSpPr>
            <a:spLocks noGrp="1"/>
          </p:cNvSpPr>
          <p:nvPr>
            <p:ph type="title"/>
          </p:nvPr>
        </p:nvSpPr>
        <p:spPr/>
        <p:txBody>
          <a:bodyPr/>
          <a:lstStyle/>
          <a:p>
            <a:r>
              <a:rPr lang="en-GB" dirty="0"/>
              <a:t>DIARY 15-4-20</a:t>
            </a:r>
          </a:p>
        </p:txBody>
      </p:sp>
      <p:sp>
        <p:nvSpPr>
          <p:cNvPr id="3" name="Content Placeholder 2">
            <a:extLst>
              <a:ext uri="{FF2B5EF4-FFF2-40B4-BE49-F238E27FC236}">
                <a16:creationId xmlns:a16="http://schemas.microsoft.com/office/drawing/2014/main" id="{3595A067-8E74-4585-A80F-F2284586A373}"/>
              </a:ext>
            </a:extLst>
          </p:cNvPr>
          <p:cNvSpPr>
            <a:spLocks noGrp="1"/>
          </p:cNvSpPr>
          <p:nvPr>
            <p:ph idx="1"/>
          </p:nvPr>
        </p:nvSpPr>
        <p:spPr/>
        <p:txBody>
          <a:bodyPr/>
          <a:lstStyle/>
          <a:p>
            <a:r>
              <a:rPr lang="en-GB" dirty="0"/>
              <a:t>Test of MCQ (outside book) tomorrow</a:t>
            </a:r>
          </a:p>
        </p:txBody>
      </p:sp>
    </p:spTree>
    <p:extLst>
      <p:ext uri="{BB962C8B-B14F-4D97-AF65-F5344CB8AC3E}">
        <p14:creationId xmlns:p14="http://schemas.microsoft.com/office/powerpoint/2010/main" val="2936033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2C860-7173-44E2-AF64-694DF2DDDB89}"/>
              </a:ext>
            </a:extLst>
          </p:cNvPr>
          <p:cNvSpPr>
            <a:spLocks noGrp="1"/>
          </p:cNvSpPr>
          <p:nvPr>
            <p:ph type="title"/>
          </p:nvPr>
        </p:nvSpPr>
        <p:spPr/>
        <p:txBody>
          <a:bodyPr/>
          <a:lstStyle/>
          <a:p>
            <a:r>
              <a:rPr lang="en-GB" dirty="0" err="1"/>
              <a:t>Mcq</a:t>
            </a:r>
            <a:r>
              <a:rPr lang="en-GB" dirty="0"/>
              <a:t> ASSESSMENT 25-4-20</a:t>
            </a:r>
          </a:p>
        </p:txBody>
      </p:sp>
      <p:sp>
        <p:nvSpPr>
          <p:cNvPr id="3" name="Content Placeholder 2">
            <a:extLst>
              <a:ext uri="{FF2B5EF4-FFF2-40B4-BE49-F238E27FC236}">
                <a16:creationId xmlns:a16="http://schemas.microsoft.com/office/drawing/2014/main" id="{6DA2AC44-DCE0-4C10-B66D-B69F3DD173AC}"/>
              </a:ext>
            </a:extLst>
          </p:cNvPr>
          <p:cNvSpPr>
            <a:spLocks noGrp="1"/>
          </p:cNvSpPr>
          <p:nvPr>
            <p:ph idx="1"/>
          </p:nvPr>
        </p:nvSpPr>
        <p:spPr/>
        <p:txBody>
          <a:bodyPr/>
          <a:lstStyle/>
          <a:p>
            <a:r>
              <a:rPr lang="en-GB" dirty="0"/>
              <a:t>Go to Showbie</a:t>
            </a:r>
          </a:p>
          <a:p>
            <a:r>
              <a:rPr lang="en-GB" dirty="0"/>
              <a:t>Click on PHYSICS</a:t>
            </a:r>
          </a:p>
          <a:p>
            <a:r>
              <a:rPr lang="en-GB" dirty="0"/>
              <a:t>Click on assignment </a:t>
            </a:r>
            <a:r>
              <a:rPr lang="en-GB" dirty="0">
                <a:solidFill>
                  <a:srgbClr val="FF0000"/>
                </a:solidFill>
              </a:rPr>
              <a:t>“SLO 3-Dynamics Final Assessment”</a:t>
            </a:r>
          </a:p>
          <a:p>
            <a:r>
              <a:rPr lang="en-GB" dirty="0"/>
              <a:t>In shared items, there are two quiz. Attempt them BOTH.</a:t>
            </a:r>
          </a:p>
          <a:p>
            <a:r>
              <a:rPr lang="en-GB" dirty="0"/>
              <a:t>THE FIRST QUIZ WILL END AND SECOND QUIZ WILL START AT 3:10</a:t>
            </a:r>
          </a:p>
          <a:p>
            <a:r>
              <a:rPr lang="en-GB" dirty="0"/>
              <a:t>DEADLINE 3:55 PM today</a:t>
            </a:r>
          </a:p>
        </p:txBody>
      </p:sp>
    </p:spTree>
    <p:extLst>
      <p:ext uri="{BB962C8B-B14F-4D97-AF65-F5344CB8AC3E}">
        <p14:creationId xmlns:p14="http://schemas.microsoft.com/office/powerpoint/2010/main" val="12123860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34BC5E-7E38-47A1-A48D-8A70F5BCB934}"/>
              </a:ext>
            </a:extLst>
          </p:cNvPr>
          <p:cNvSpPr>
            <a:spLocks noGrp="1"/>
          </p:cNvSpPr>
          <p:nvPr>
            <p:ph idx="1"/>
          </p:nvPr>
        </p:nvSpPr>
        <p:spPr>
          <a:xfrm>
            <a:off x="838200" y="568036"/>
            <a:ext cx="10515600" cy="5608927"/>
          </a:xfrm>
        </p:spPr>
        <p:txBody>
          <a:bodyPr>
            <a:normAutofit/>
          </a:bodyPr>
          <a:lstStyle/>
          <a:p>
            <a:r>
              <a:rPr lang="en-GB" dirty="0"/>
              <a:t>(a) state Newton’s third law.</a:t>
            </a:r>
          </a:p>
          <a:p>
            <a:r>
              <a:rPr lang="en-GB" dirty="0"/>
              <a:t>When we throw a ball on floor, it bounces back? W H Y?</a:t>
            </a:r>
          </a:p>
          <a:p>
            <a:endParaRPr lang="en-GB" dirty="0"/>
          </a:p>
        </p:txBody>
      </p:sp>
    </p:spTree>
    <p:extLst>
      <p:ext uri="{BB962C8B-B14F-4D97-AF65-F5344CB8AC3E}">
        <p14:creationId xmlns:p14="http://schemas.microsoft.com/office/powerpoint/2010/main" val="2275615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A6B83-3A5E-457A-ABAA-C92827547983}"/>
              </a:ext>
            </a:extLst>
          </p:cNvPr>
          <p:cNvSpPr>
            <a:spLocks noGrp="1"/>
          </p:cNvSpPr>
          <p:nvPr>
            <p:ph type="title"/>
          </p:nvPr>
        </p:nvSpPr>
        <p:spPr/>
        <p:txBody>
          <a:bodyPr/>
          <a:lstStyle/>
          <a:p>
            <a:r>
              <a:rPr lang="en-GB" dirty="0"/>
              <a:t>What is Force?</a:t>
            </a:r>
          </a:p>
        </p:txBody>
      </p:sp>
      <p:sp>
        <p:nvSpPr>
          <p:cNvPr id="3" name="Content Placeholder 2">
            <a:extLst>
              <a:ext uri="{FF2B5EF4-FFF2-40B4-BE49-F238E27FC236}">
                <a16:creationId xmlns:a16="http://schemas.microsoft.com/office/drawing/2014/main" id="{B7D515AA-CB92-4FF8-8945-0461807A1F8E}"/>
              </a:ext>
            </a:extLst>
          </p:cNvPr>
          <p:cNvSpPr>
            <a:spLocks noGrp="1"/>
          </p:cNvSpPr>
          <p:nvPr>
            <p:ph idx="1"/>
          </p:nvPr>
        </p:nvSpPr>
        <p:spPr/>
        <p:txBody>
          <a:bodyPr/>
          <a:lstStyle/>
          <a:p>
            <a:r>
              <a:rPr lang="en-GB" dirty="0"/>
              <a:t>Force is either </a:t>
            </a:r>
            <a:r>
              <a:rPr lang="en-GB" sz="4000" b="1" dirty="0">
                <a:solidFill>
                  <a:srgbClr val="FF0000"/>
                </a:solidFill>
              </a:rPr>
              <a:t>a Push</a:t>
            </a:r>
            <a:r>
              <a:rPr lang="en-GB" dirty="0"/>
              <a:t> OR </a:t>
            </a:r>
            <a:r>
              <a:rPr lang="en-GB" sz="4500" b="1" dirty="0">
                <a:solidFill>
                  <a:schemeClr val="accent1"/>
                </a:solidFill>
              </a:rPr>
              <a:t>a Pull</a:t>
            </a:r>
          </a:p>
          <a:p>
            <a:pPr marL="0" indent="0">
              <a:buNone/>
            </a:pPr>
            <a:r>
              <a:rPr lang="en-GB" dirty="0"/>
              <a:t>What force can do?</a:t>
            </a:r>
          </a:p>
          <a:p>
            <a:r>
              <a:rPr lang="en-GB" sz="4000" b="1" dirty="0">
                <a:solidFill>
                  <a:schemeClr val="accent1"/>
                </a:solidFill>
              </a:rPr>
              <a:t>Move</a:t>
            </a:r>
            <a:r>
              <a:rPr lang="en-GB" dirty="0"/>
              <a:t> an object.</a:t>
            </a:r>
          </a:p>
          <a:p>
            <a:r>
              <a:rPr lang="en-GB" sz="4000" b="1" dirty="0">
                <a:solidFill>
                  <a:srgbClr val="FF0000"/>
                </a:solidFill>
              </a:rPr>
              <a:t>Stop</a:t>
            </a:r>
            <a:r>
              <a:rPr lang="en-GB" dirty="0"/>
              <a:t> a moving object.</a:t>
            </a:r>
          </a:p>
          <a:p>
            <a:r>
              <a:rPr lang="en-GB" dirty="0"/>
              <a:t>Change the </a:t>
            </a:r>
            <a:r>
              <a:rPr lang="en-GB" sz="4000" b="1" dirty="0">
                <a:solidFill>
                  <a:schemeClr val="accent2"/>
                </a:solidFill>
              </a:rPr>
              <a:t>size</a:t>
            </a:r>
            <a:r>
              <a:rPr lang="en-GB" dirty="0"/>
              <a:t> of an object.</a:t>
            </a:r>
          </a:p>
          <a:p>
            <a:r>
              <a:rPr lang="en-GB" dirty="0"/>
              <a:t>Change the </a:t>
            </a:r>
            <a:r>
              <a:rPr lang="en-GB" sz="4000" b="1" dirty="0">
                <a:solidFill>
                  <a:schemeClr val="accent6"/>
                </a:solidFill>
              </a:rPr>
              <a:t>shape</a:t>
            </a:r>
            <a:r>
              <a:rPr lang="en-GB" dirty="0"/>
              <a:t> of an object.</a:t>
            </a:r>
          </a:p>
          <a:p>
            <a:endParaRPr lang="en-GB" dirty="0"/>
          </a:p>
        </p:txBody>
      </p:sp>
    </p:spTree>
    <p:extLst>
      <p:ext uri="{BB962C8B-B14F-4D97-AF65-F5344CB8AC3E}">
        <p14:creationId xmlns:p14="http://schemas.microsoft.com/office/powerpoint/2010/main" val="2810217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0" presetClass="path" presetSubtype="0" accel="50000" decel="50000" fill="hold" grpId="1" nodeType="clickEffect">
                                  <p:stCondLst>
                                    <p:cond delay="0"/>
                                  </p:stCondLst>
                                  <p:childTnLst>
                                    <p:animMotion origin="layout" path="M -0.23633 0.0037 L -0.23633 0.0037 C -0.23229 0.00509 -0.22812 0.00671 -0.22396 0.00787 C -0.21979 0.00879 -0.21549 0.00879 -0.21146 0.00972 C -0.20794 0.01065 -0.20456 0.01273 -0.20117 0.01389 C -0.19818 0.01481 -0.19505 0.01504 -0.19206 0.01574 L -0.18411 0.01782 C -0.17539 0.0162 -0.17396 0.01805 -0.16706 0.00972 C -0.16393 0.00602 -0.15716 -0.00509 -0.15456 -0.01042 C -0.15039 -0.01898 -0.15469 -0.01505 -0.14896 -0.01852 C -0.14779 -0.01713 -0.14674 -0.01551 -0.14544 -0.01435 C -0.14141 -0.01088 -0.13398 -0.01088 -0.13073 -0.01042 C -0.12318 -0.01181 -0.11536 -0.01111 -0.10794 -0.01435 C -0.10312 -0.01667 -0.09896 -0.02246 -0.0944 -0.02662 L -0.08984 -0.03056 C -0.07643 -0.01482 -0.0832 -0.02037 -0.05234 -0.05486 C 0.08737 -0.21111 0.00417 -0.14352 0.075 -0.19815 C 0.0832 -0.19074 0.09362 -0.18796 0.09987 -0.17593 C 0.10169 -0.17246 0.11354 -0.09375 0.11354 -0.09329 C 0.11484 -0.08403 0.11602 -0.05116 0.12148 -0.04468 C 0.12266 -0.04352 0.12383 -0.04236 0.12487 -0.04074 C 0.12656 -0.0382 0.12773 -0.03472 0.12943 -0.03264 C 0.13151 -0.03009 0.13398 -0.02824 0.13633 -0.02662 C 0.14232 -0.02222 0.15443 -0.01435 0.15443 -0.01435 C 0.16055 -0.01505 0.16667 -0.01528 0.17266 -0.01644 C 0.17383 -0.01667 0.175 -0.01968 0.17604 -0.01852 C 0.17852 -0.01574 0.17969 -0.01019 0.18177 -0.00648 C 0.18268 -0.00463 0.18398 -0.00371 0.18516 -0.00232 C 0.18594 -0.00023 0.18607 0.0037 0.18737 0.0037 C 0.19466 0.0037 0.20898 -0.00232 0.20898 -0.00232 C 0.21771 -0.00162 0.22643 -0.00139 0.23516 -0.00023 C 0.23633 -0.00023 0.23737 0.00116 0.23854 0.00162 C 0.24401 0.00417 0.2431 0.0037 0.24766 0.0037 L 0.29089 0.09676 " pathEditMode="relative" ptsTypes="AAAAAAAAAAAAAAAAAAAAAAAAAAAAAAAAAA">
                                      <p:cBhvr>
                                        <p:cTn id="12" dur="2000" fill="hold"/>
                                        <p:tgtEl>
                                          <p:spTgt spid="2"/>
                                        </p:tgtEl>
                                        <p:attrNameLst>
                                          <p:attrName>ppt_x</p:attrName>
                                          <p:attrName>ppt_y</p:attrName>
                                        </p:attrNameLst>
                                      </p:cBhvr>
                                    </p:animMotion>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 calcmode="lin" valueType="num">
                                      <p:cBhvr additive="base">
                                        <p:cTn id="1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8" presetClass="path" presetSubtype="0" accel="50000" decel="50000" fill="hold" grpId="1" nodeType="clickEffect">
                                  <p:stCondLst>
                                    <p:cond delay="0"/>
                                  </p:stCondLst>
                                  <p:childTnLst>
                                    <p:animMotion origin="layout" path="M 0 0 L 0.016 0.099 L 0.031 0 L 0.047 0.099 L 0.063 0 L 0.078 0.099 L 0.094 0 L 0.109 0.099 L 0.125 0 L 0.141 0.099 L 0.156 0 L 0.172 0.099 L 0.187 0 L 0.203 0.099 L 0.219 0 L 0.234 0.099 L 0.25 0 E" pathEditMode="relative" ptsTypes="">
                                      <p:cBhvr>
                                        <p:cTn id="22" dur="2000" fill="hold"/>
                                        <p:tgtEl>
                                          <p:spTgt spid="3">
                                            <p:txEl>
                                              <p:pRg st="0" end="0"/>
                                            </p:txEl>
                                          </p:spTgt>
                                        </p:tgtEl>
                                        <p:attrNameLst>
                                          <p:attrName>ppt_x</p:attrName>
                                          <p:attrName>ppt_y</p:attrName>
                                        </p:attrNameLst>
                                      </p:cBhvr>
                                    </p:animMotion>
                                  </p:childTnLst>
                                </p:cTn>
                              </p:par>
                            </p:childTnLst>
                          </p:cTn>
                        </p:par>
                      </p:childTnLst>
                    </p:cTn>
                  </p:par>
                  <p:par>
                    <p:cTn id="23" fill="hold">
                      <p:stCondLst>
                        <p:cond delay="indefinite"/>
                      </p:stCondLst>
                      <p:childTnLst>
                        <p:par>
                          <p:cTn id="24" fill="hold">
                            <p:stCondLst>
                              <p:cond delay="0"/>
                            </p:stCondLst>
                            <p:childTnLst>
                              <p:par>
                                <p:cTn id="25" presetID="31" presetClass="entr" presetSubtype="0" fill="hold" grpId="0" nodeType="clickEffect">
                                  <p:stCondLst>
                                    <p:cond delay="0"/>
                                  </p:stCondLst>
                                  <p:childTnLst>
                                    <p:set>
                                      <p:cBhvr>
                                        <p:cTn id="26" dur="1" fill="hold">
                                          <p:stCondLst>
                                            <p:cond delay="0"/>
                                          </p:stCondLst>
                                        </p:cTn>
                                        <p:tgtEl>
                                          <p:spTgt spid="3">
                                            <p:txEl>
                                              <p:pRg st="1" end="1"/>
                                            </p:txEl>
                                          </p:spTgt>
                                        </p:tgtEl>
                                        <p:attrNameLst>
                                          <p:attrName>style.visibility</p:attrName>
                                        </p:attrNameLst>
                                      </p:cBhvr>
                                      <p:to>
                                        <p:strVal val="visible"/>
                                      </p:to>
                                    </p:set>
                                    <p:anim calcmode="lin" valueType="num">
                                      <p:cBhvr>
                                        <p:cTn id="27" dur="1000" fill="hold"/>
                                        <p:tgtEl>
                                          <p:spTgt spid="3">
                                            <p:txEl>
                                              <p:pRg st="1" end="1"/>
                                            </p:txEl>
                                          </p:spTgt>
                                        </p:tgtEl>
                                        <p:attrNameLst>
                                          <p:attrName>ppt_w</p:attrName>
                                        </p:attrNameLst>
                                      </p:cBhvr>
                                      <p:tavLst>
                                        <p:tav tm="0">
                                          <p:val>
                                            <p:fltVal val="0"/>
                                          </p:val>
                                        </p:tav>
                                        <p:tav tm="100000">
                                          <p:val>
                                            <p:strVal val="#ppt_w"/>
                                          </p:val>
                                        </p:tav>
                                      </p:tavLst>
                                    </p:anim>
                                    <p:anim calcmode="lin" valueType="num">
                                      <p:cBhvr>
                                        <p:cTn id="28" dur="1000" fill="hold"/>
                                        <p:tgtEl>
                                          <p:spTgt spid="3">
                                            <p:txEl>
                                              <p:pRg st="1" end="1"/>
                                            </p:txEl>
                                          </p:spTgt>
                                        </p:tgtEl>
                                        <p:attrNameLst>
                                          <p:attrName>ppt_h</p:attrName>
                                        </p:attrNameLst>
                                      </p:cBhvr>
                                      <p:tavLst>
                                        <p:tav tm="0">
                                          <p:val>
                                            <p:fltVal val="0"/>
                                          </p:val>
                                        </p:tav>
                                        <p:tav tm="100000">
                                          <p:val>
                                            <p:strVal val="#ppt_h"/>
                                          </p:val>
                                        </p:tav>
                                      </p:tavLst>
                                    </p:anim>
                                    <p:anim calcmode="lin" valueType="num">
                                      <p:cBhvr>
                                        <p:cTn id="29" dur="1000" fill="hold"/>
                                        <p:tgtEl>
                                          <p:spTgt spid="3">
                                            <p:txEl>
                                              <p:pRg st="1" end="1"/>
                                            </p:txEl>
                                          </p:spTgt>
                                        </p:tgtEl>
                                        <p:attrNameLst>
                                          <p:attrName>style.rotation</p:attrName>
                                        </p:attrNameLst>
                                      </p:cBhvr>
                                      <p:tavLst>
                                        <p:tav tm="0">
                                          <p:val>
                                            <p:fltVal val="90"/>
                                          </p:val>
                                        </p:tav>
                                        <p:tav tm="100000">
                                          <p:val>
                                            <p:fltVal val="0"/>
                                          </p:val>
                                        </p:tav>
                                      </p:tavLst>
                                    </p:anim>
                                    <p:animEffect transition="in" filter="fade">
                                      <p:cBhvr>
                                        <p:cTn id="30" dur="1000"/>
                                        <p:tgtEl>
                                          <p:spTgt spid="3">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3">
                                            <p:txEl>
                                              <p:pRg st="2" end="2"/>
                                            </p:txEl>
                                          </p:spTgt>
                                        </p:tgtEl>
                                        <p:attrNameLst>
                                          <p:attrName>style.visibility</p:attrName>
                                        </p:attrNameLst>
                                      </p:cBhvr>
                                      <p:to>
                                        <p:strVal val="visible"/>
                                      </p:to>
                                    </p:set>
                                    <p:anim calcmode="lin" valueType="num">
                                      <p:cBhvr additive="base">
                                        <p:cTn id="3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38" presetClass="path" presetSubtype="0" accel="50000" decel="50000" fill="hold" grpId="1" nodeType="clickEffect">
                                  <p:stCondLst>
                                    <p:cond delay="0"/>
                                  </p:stCondLst>
                                  <p:childTnLst>
                                    <p:animMotion origin="layout" path="M 0 0 L 0.016 0.099 L 0.031 0 L 0.047 0.099 L 0.063 0 L 0.078 0.099 L 0.094 0 L 0.109 0.099 L 0.125 0 L 0.141 0.099 L 0.156 0 L 0.172 0.099 L 0.187 0 L 0.203 0.099 L 0.219 0 L 0.234 0.099 L 0.25 0 E" pathEditMode="relative" ptsTypes="">
                                      <p:cBhvr>
                                        <p:cTn id="40" dur="2000" fill="hold"/>
                                        <p:tgtEl>
                                          <p:spTgt spid="3">
                                            <p:txEl>
                                              <p:pRg st="2" end="2"/>
                                            </p:txEl>
                                          </p:spTgt>
                                        </p:tgtEl>
                                        <p:attrNameLst>
                                          <p:attrName>ppt_x</p:attrName>
                                          <p:attrName>ppt_y</p:attrName>
                                        </p:attrNameLst>
                                      </p:cBhvr>
                                    </p:animMotion>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grpId="0" nodeType="clickEffect">
                                  <p:stCondLst>
                                    <p:cond delay="0"/>
                                  </p:stCondLst>
                                  <p:childTnLst>
                                    <p:set>
                                      <p:cBhvr>
                                        <p:cTn id="44" dur="1" fill="hold">
                                          <p:stCondLst>
                                            <p:cond delay="0"/>
                                          </p:stCondLst>
                                        </p:cTn>
                                        <p:tgtEl>
                                          <p:spTgt spid="3">
                                            <p:txEl>
                                              <p:pRg st="3" end="3"/>
                                            </p:txEl>
                                          </p:spTgt>
                                        </p:tgtEl>
                                        <p:attrNameLst>
                                          <p:attrName>style.visibility</p:attrName>
                                        </p:attrNameLst>
                                      </p:cBhvr>
                                      <p:to>
                                        <p:strVal val="visible"/>
                                      </p:to>
                                    </p:set>
                                    <p:anim calcmode="lin" valueType="num">
                                      <p:cBhvr additive="base">
                                        <p:cTn id="4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38" presetClass="path" presetSubtype="0" accel="50000" decel="50000" fill="hold" grpId="1" nodeType="clickEffect">
                                  <p:stCondLst>
                                    <p:cond delay="0"/>
                                  </p:stCondLst>
                                  <p:childTnLst>
                                    <p:animMotion origin="layout" path="M 0 0 L 0.016 0.099 L 0.031 0 L 0.047 0.099 L 0.063 0 L 0.078 0.099 L 0.094 0 L 0.109 0.099 L 0.125 0 L 0.141 0.099 L 0.156 0 L 0.172 0.099 L 0.187 0 L 0.203 0.099 L 0.219 0 L 0.234 0.099 L 0.25 0 E" pathEditMode="relative" ptsTypes="">
                                      <p:cBhvr>
                                        <p:cTn id="50" dur="2000" fill="hold"/>
                                        <p:tgtEl>
                                          <p:spTgt spid="3">
                                            <p:txEl>
                                              <p:pRg st="3" end="3"/>
                                            </p:txEl>
                                          </p:spTgt>
                                        </p:tgtEl>
                                        <p:attrNameLst>
                                          <p:attrName>ppt_x</p:attrName>
                                          <p:attrName>ppt_y</p:attrName>
                                        </p:attrNameLst>
                                      </p:cBhvr>
                                    </p:animMotion>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3">
                                            <p:txEl>
                                              <p:pRg st="4" end="4"/>
                                            </p:txEl>
                                          </p:spTgt>
                                        </p:tgtEl>
                                        <p:attrNameLst>
                                          <p:attrName>style.visibility</p:attrName>
                                        </p:attrNameLst>
                                      </p:cBhvr>
                                      <p:to>
                                        <p:strVal val="visible"/>
                                      </p:to>
                                    </p:set>
                                    <p:anim calcmode="lin" valueType="num">
                                      <p:cBhvr additive="base">
                                        <p:cTn id="5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38" presetClass="path" presetSubtype="0" accel="50000" decel="50000" fill="hold" grpId="1" nodeType="clickEffect">
                                  <p:stCondLst>
                                    <p:cond delay="0"/>
                                  </p:stCondLst>
                                  <p:childTnLst>
                                    <p:animMotion origin="layout" path="M 0 0 L 0.016 0.099 L 0.031 0 L 0.047 0.099 L 0.063 0 L 0.078 0.099 L 0.094 0 L 0.109 0.099 L 0.125 0 L 0.141 0.099 L 0.156 0 L 0.172 0.099 L 0.187 0 L 0.203 0.099 L 0.219 0 L 0.234 0.099 L 0.25 0 E" pathEditMode="relative" ptsTypes="">
                                      <p:cBhvr>
                                        <p:cTn id="60" dur="2000" fill="hold"/>
                                        <p:tgtEl>
                                          <p:spTgt spid="3">
                                            <p:txEl>
                                              <p:pRg st="4" end="4"/>
                                            </p:txEl>
                                          </p:spTgt>
                                        </p:tgtEl>
                                        <p:attrNameLst>
                                          <p:attrName>ppt_x</p:attrName>
                                          <p:attrName>ppt_y</p:attrName>
                                        </p:attrNameLst>
                                      </p:cBhvr>
                                    </p:animMotion>
                                  </p:childTnLst>
                                </p:cTn>
                              </p:par>
                            </p:childTnLst>
                          </p:cTn>
                        </p:par>
                      </p:childTnLst>
                    </p:cTn>
                  </p:par>
                  <p:par>
                    <p:cTn id="61" fill="hold">
                      <p:stCondLst>
                        <p:cond delay="indefinite"/>
                      </p:stCondLst>
                      <p:childTnLst>
                        <p:par>
                          <p:cTn id="62" fill="hold">
                            <p:stCondLst>
                              <p:cond delay="0"/>
                            </p:stCondLst>
                            <p:childTnLst>
                              <p:par>
                                <p:cTn id="63" presetID="2" presetClass="entr" presetSubtype="4" fill="hold" grpId="0" nodeType="clickEffect">
                                  <p:stCondLst>
                                    <p:cond delay="0"/>
                                  </p:stCondLst>
                                  <p:childTnLst>
                                    <p:set>
                                      <p:cBhvr>
                                        <p:cTn id="64" dur="1" fill="hold">
                                          <p:stCondLst>
                                            <p:cond delay="0"/>
                                          </p:stCondLst>
                                        </p:cTn>
                                        <p:tgtEl>
                                          <p:spTgt spid="3">
                                            <p:txEl>
                                              <p:pRg st="5" end="5"/>
                                            </p:txEl>
                                          </p:spTgt>
                                        </p:tgtEl>
                                        <p:attrNameLst>
                                          <p:attrName>style.visibility</p:attrName>
                                        </p:attrNameLst>
                                      </p:cBhvr>
                                      <p:to>
                                        <p:strVal val="visible"/>
                                      </p:to>
                                    </p:set>
                                    <p:anim calcmode="lin" valueType="num">
                                      <p:cBhvr additive="base">
                                        <p:cTn id="6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66"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38" presetClass="path" presetSubtype="0" accel="50000" decel="50000" fill="hold" grpId="1" nodeType="clickEffect">
                                  <p:stCondLst>
                                    <p:cond delay="0"/>
                                  </p:stCondLst>
                                  <p:childTnLst>
                                    <p:animMotion origin="layout" path="M 0 0 L 0.016 0.099 L 0.031 0 L 0.047 0.099 L 0.063 0 L 0.078 0.099 L 0.094 0 L 0.109 0.099 L 0.125 0 L 0.141 0.099 L 0.156 0 L 0.172 0.099 L 0.187 0 L 0.203 0.099 L 0.219 0 L 0.234 0.099 L 0.25 0 E" pathEditMode="relative" ptsTypes="">
                                      <p:cBhvr>
                                        <p:cTn id="70" dur="2000" fill="hold"/>
                                        <p:tgtEl>
                                          <p:spTgt spid="3">
                                            <p:txEl>
                                              <p:pRg st="5" end="5"/>
                                            </p:txEl>
                                          </p:spTgt>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uiExpand="1" build="p"/>
      <p:bldP spid="3" grpId="1"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1796E-7B98-4272-88AB-EAC43DE8E8D5}"/>
              </a:ext>
            </a:extLst>
          </p:cNvPr>
          <p:cNvSpPr>
            <a:spLocks noGrp="1"/>
          </p:cNvSpPr>
          <p:nvPr>
            <p:ph type="title"/>
          </p:nvPr>
        </p:nvSpPr>
        <p:spPr/>
        <p:txBody>
          <a:bodyPr/>
          <a:lstStyle/>
          <a:p>
            <a:r>
              <a:rPr lang="en-GB" dirty="0"/>
              <a:t>Newton’s Laws of motion</a:t>
            </a:r>
          </a:p>
        </p:txBody>
      </p:sp>
      <p:sp>
        <p:nvSpPr>
          <p:cNvPr id="3" name="Content Placeholder 2">
            <a:extLst>
              <a:ext uri="{FF2B5EF4-FFF2-40B4-BE49-F238E27FC236}">
                <a16:creationId xmlns:a16="http://schemas.microsoft.com/office/drawing/2014/main" id="{2C1E4A03-3D42-4A98-B47B-09E484E7BBF2}"/>
              </a:ext>
            </a:extLst>
          </p:cNvPr>
          <p:cNvSpPr>
            <a:spLocks noGrp="1"/>
          </p:cNvSpPr>
          <p:nvPr>
            <p:ph idx="1"/>
          </p:nvPr>
        </p:nvSpPr>
        <p:spPr/>
        <p:txBody>
          <a:bodyPr/>
          <a:lstStyle/>
          <a:p>
            <a:r>
              <a:rPr lang="en-GB" dirty="0"/>
              <a:t>Newton’s first law</a:t>
            </a:r>
          </a:p>
        </p:txBody>
      </p:sp>
    </p:spTree>
    <p:extLst>
      <p:ext uri="{BB962C8B-B14F-4D97-AF65-F5344CB8AC3E}">
        <p14:creationId xmlns:p14="http://schemas.microsoft.com/office/powerpoint/2010/main" val="3897320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34BC5E-7E38-47A1-A48D-8A70F5BCB934}"/>
              </a:ext>
            </a:extLst>
          </p:cNvPr>
          <p:cNvSpPr>
            <a:spLocks noGrp="1"/>
          </p:cNvSpPr>
          <p:nvPr>
            <p:ph idx="1"/>
          </p:nvPr>
        </p:nvSpPr>
        <p:spPr>
          <a:xfrm>
            <a:off x="838200" y="568036"/>
            <a:ext cx="10515600" cy="5608927"/>
          </a:xfrm>
        </p:spPr>
        <p:txBody>
          <a:bodyPr>
            <a:normAutofit/>
          </a:bodyPr>
          <a:lstStyle/>
          <a:p>
            <a:r>
              <a:rPr lang="en-GB" dirty="0"/>
              <a:t>(d) recall Newton’s 2</a:t>
            </a:r>
            <a:r>
              <a:rPr lang="en-GB" baseline="30000" dirty="0"/>
              <a:t>nd</a:t>
            </a:r>
            <a:r>
              <a:rPr lang="en-GB" dirty="0"/>
              <a:t> law and use the equation force = mass × acceleration.</a:t>
            </a:r>
          </a:p>
        </p:txBody>
      </p:sp>
    </p:spTree>
    <p:extLst>
      <p:ext uri="{BB962C8B-B14F-4D97-AF65-F5344CB8AC3E}">
        <p14:creationId xmlns:p14="http://schemas.microsoft.com/office/powerpoint/2010/main" val="1297549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1796E-7B98-4272-88AB-EAC43DE8E8D5}"/>
              </a:ext>
            </a:extLst>
          </p:cNvPr>
          <p:cNvSpPr>
            <a:spLocks noGrp="1"/>
          </p:cNvSpPr>
          <p:nvPr>
            <p:ph type="title"/>
          </p:nvPr>
        </p:nvSpPr>
        <p:spPr/>
        <p:txBody>
          <a:bodyPr/>
          <a:lstStyle/>
          <a:p>
            <a:r>
              <a:rPr lang="en-GB" dirty="0"/>
              <a:t>Newton’s Laws of motion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2C1E4A03-3D42-4A98-B47B-09E484E7BBF2}"/>
                  </a:ext>
                </a:extLst>
              </p:cNvPr>
              <p:cNvSpPr>
                <a:spLocks noGrp="1"/>
              </p:cNvSpPr>
              <p:nvPr>
                <p:ph idx="1"/>
              </p:nvPr>
            </p:nvSpPr>
            <p:spPr/>
            <p:txBody>
              <a:bodyPr>
                <a:normAutofit fontScale="77500" lnSpcReduction="20000"/>
              </a:bodyPr>
              <a:lstStyle/>
              <a:p>
                <a:r>
                  <a:rPr lang="en-GB" dirty="0"/>
                  <a:t>Newton’s second law:</a:t>
                </a:r>
              </a:p>
              <a:p>
                <a:r>
                  <a:rPr lang="en-GB" dirty="0"/>
                  <a:t>When a force acts on an object.</a:t>
                </a:r>
              </a:p>
              <a:p>
                <a:r>
                  <a:rPr lang="en-GB" dirty="0"/>
                  <a:t>It produces acceleration.</a:t>
                </a:r>
              </a:p>
              <a:p>
                <a:pPr marL="0" indent="0">
                  <a:buNone/>
                </a:pPr>
                <a:r>
                  <a:rPr lang="en-GB" dirty="0"/>
                  <a:t>This acceleration is </a:t>
                </a:r>
              </a:p>
              <a:p>
                <a:r>
                  <a:rPr lang="en-GB" dirty="0"/>
                  <a:t>Directly proportional to applied force</a:t>
                </a:r>
              </a:p>
              <a:p>
                <a:r>
                  <a:rPr lang="en-GB" sz="3100" dirty="0"/>
                  <a:t>a	F</a:t>
                </a:r>
              </a:p>
              <a:p>
                <a:r>
                  <a:rPr lang="en-GB" sz="3200" dirty="0"/>
                  <a:t>And inversely proportional to mass of the object</a:t>
                </a:r>
                <a:endParaRPr lang="en-GB" sz="3100" dirty="0"/>
              </a:p>
              <a:p>
                <a:r>
                  <a:rPr lang="en-GB" sz="3100" dirty="0"/>
                  <a:t>a	 </a:t>
                </a:r>
                <a14:m>
                  <m:oMath xmlns:m="http://schemas.openxmlformats.org/officeDocument/2006/math">
                    <m:f>
                      <m:fPr>
                        <m:ctrlPr>
                          <a:rPr lang="en-GB" sz="3100" i="1" smtClean="0">
                            <a:latin typeface="Cambria Math" panose="02040503050406030204" pitchFamily="18" charset="0"/>
                          </a:rPr>
                        </m:ctrlPr>
                      </m:fPr>
                      <m:num>
                        <m:r>
                          <a:rPr lang="en-GB" sz="3100" b="0" i="1" smtClean="0">
                            <a:latin typeface="Cambria Math" panose="02040503050406030204" pitchFamily="18" charset="0"/>
                          </a:rPr>
                          <m:t>1</m:t>
                        </m:r>
                      </m:num>
                      <m:den>
                        <m:r>
                          <a:rPr lang="en-GB" sz="3100" b="0" i="1" smtClean="0">
                            <a:latin typeface="Cambria Math" panose="02040503050406030204" pitchFamily="18" charset="0"/>
                          </a:rPr>
                          <m:t>𝑚</m:t>
                        </m:r>
                      </m:den>
                    </m:f>
                  </m:oMath>
                </a14:m>
                <a:endParaRPr lang="en-GB" sz="3100" dirty="0"/>
              </a:p>
              <a:p>
                <a:endParaRPr lang="en-GB" sz="3100" dirty="0"/>
              </a:p>
              <a:p>
                <a:r>
                  <a:rPr lang="en-GB" sz="3100" dirty="0"/>
                  <a:t>a	 </a:t>
                </a:r>
                <a14:m>
                  <m:oMath xmlns:m="http://schemas.openxmlformats.org/officeDocument/2006/math">
                    <m:f>
                      <m:fPr>
                        <m:ctrlPr>
                          <a:rPr lang="en-GB" sz="3100" i="1" smtClean="0">
                            <a:latin typeface="Cambria Math" panose="02040503050406030204" pitchFamily="18" charset="0"/>
                          </a:rPr>
                        </m:ctrlPr>
                      </m:fPr>
                      <m:num>
                        <m:r>
                          <a:rPr lang="en-GB" sz="3100" b="0" i="1" smtClean="0">
                            <a:latin typeface="Cambria Math" panose="02040503050406030204" pitchFamily="18" charset="0"/>
                          </a:rPr>
                          <m:t>𝐹</m:t>
                        </m:r>
                      </m:num>
                      <m:den>
                        <m:r>
                          <a:rPr lang="en-GB" sz="3100" b="0" i="1" smtClean="0">
                            <a:latin typeface="Cambria Math" panose="02040503050406030204" pitchFamily="18" charset="0"/>
                          </a:rPr>
                          <m:t>𝑚</m:t>
                        </m:r>
                      </m:den>
                    </m:f>
                  </m:oMath>
                </a14:m>
                <a:endParaRPr lang="en-GB" sz="3100" dirty="0"/>
              </a:p>
              <a:p>
                <a:r>
                  <a:rPr lang="en-GB" sz="3100" dirty="0"/>
                  <a:t>F = ma</a:t>
                </a:r>
              </a:p>
              <a:p>
                <a:endParaRPr lang="en-GB" dirty="0"/>
              </a:p>
            </p:txBody>
          </p:sp>
        </mc:Choice>
        <mc:Fallback xmlns="">
          <p:sp>
            <p:nvSpPr>
              <p:cNvPr id="3" name="Content Placeholder 2">
                <a:extLst>
                  <a:ext uri="{FF2B5EF4-FFF2-40B4-BE49-F238E27FC236}">
                    <a16:creationId xmlns:a16="http://schemas.microsoft.com/office/drawing/2014/main" id="{2C1E4A03-3D42-4A98-B47B-09E484E7BBF2}"/>
                  </a:ext>
                </a:extLst>
              </p:cNvPr>
              <p:cNvSpPr>
                <a:spLocks noGrp="1" noRot="1" noChangeAspect="1" noMove="1" noResize="1" noEditPoints="1" noAdjustHandles="1" noChangeArrowheads="1" noChangeShapeType="1" noTextEdit="1"/>
              </p:cNvSpPr>
              <p:nvPr>
                <p:ph idx="1"/>
              </p:nvPr>
            </p:nvSpPr>
            <p:spPr>
              <a:blipFill>
                <a:blip r:embed="rId2"/>
                <a:stretch>
                  <a:fillRect l="-870" t="-2801" b="-2241"/>
                </a:stretch>
              </a:blipFill>
            </p:spPr>
            <p:txBody>
              <a:bodyPr/>
              <a:lstStyle/>
              <a:p>
                <a:r>
                  <a:rPr lang="en-GB">
                    <a:noFill/>
                  </a:rPr>
                  <a:t> </a:t>
                </a:r>
              </a:p>
            </p:txBody>
          </p:sp>
        </mc:Fallback>
      </mc:AlternateContent>
      <p:pic>
        <p:nvPicPr>
          <p:cNvPr id="4" name="Picture 3">
            <a:extLst>
              <a:ext uri="{FF2B5EF4-FFF2-40B4-BE49-F238E27FC236}">
                <a16:creationId xmlns:a16="http://schemas.microsoft.com/office/drawing/2014/main" id="{25169F40-5163-471F-9B11-C20C94CDAB6F}"/>
              </a:ext>
            </a:extLst>
          </p:cNvPr>
          <p:cNvPicPr>
            <a:picLocks noChangeAspect="1"/>
          </p:cNvPicPr>
          <p:nvPr/>
        </p:nvPicPr>
        <p:blipFill>
          <a:blip r:embed="rId3"/>
          <a:stretch>
            <a:fillRect/>
          </a:stretch>
        </p:blipFill>
        <p:spPr>
          <a:xfrm rot="5400000">
            <a:off x="1383849" y="3736090"/>
            <a:ext cx="323850" cy="295275"/>
          </a:xfrm>
          <a:prstGeom prst="rect">
            <a:avLst/>
          </a:prstGeom>
        </p:spPr>
      </p:pic>
      <p:pic>
        <p:nvPicPr>
          <p:cNvPr id="6" name="Picture 5">
            <a:extLst>
              <a:ext uri="{FF2B5EF4-FFF2-40B4-BE49-F238E27FC236}">
                <a16:creationId xmlns:a16="http://schemas.microsoft.com/office/drawing/2014/main" id="{E376D28E-7419-4CD0-9E9F-1AA27C03A5DB}"/>
              </a:ext>
            </a:extLst>
          </p:cNvPr>
          <p:cNvPicPr>
            <a:picLocks noChangeAspect="1"/>
          </p:cNvPicPr>
          <p:nvPr/>
        </p:nvPicPr>
        <p:blipFill>
          <a:blip r:embed="rId3"/>
          <a:stretch>
            <a:fillRect/>
          </a:stretch>
        </p:blipFill>
        <p:spPr>
          <a:xfrm rot="5400000">
            <a:off x="1409975" y="4600707"/>
            <a:ext cx="323850" cy="295275"/>
          </a:xfrm>
          <a:prstGeom prst="rect">
            <a:avLst/>
          </a:prstGeom>
        </p:spPr>
      </p:pic>
      <p:pic>
        <p:nvPicPr>
          <p:cNvPr id="7" name="Picture 6">
            <a:extLst>
              <a:ext uri="{FF2B5EF4-FFF2-40B4-BE49-F238E27FC236}">
                <a16:creationId xmlns:a16="http://schemas.microsoft.com/office/drawing/2014/main" id="{6CBC3F43-6B8F-481B-B681-C39548E61E46}"/>
              </a:ext>
            </a:extLst>
          </p:cNvPr>
          <p:cNvPicPr>
            <a:picLocks noChangeAspect="1"/>
          </p:cNvPicPr>
          <p:nvPr/>
        </p:nvPicPr>
        <p:blipFill>
          <a:blip r:embed="rId3"/>
          <a:stretch>
            <a:fillRect/>
          </a:stretch>
        </p:blipFill>
        <p:spPr>
          <a:xfrm rot="5400000">
            <a:off x="1397496" y="5341842"/>
            <a:ext cx="323850" cy="295275"/>
          </a:xfrm>
          <a:prstGeom prst="rect">
            <a:avLst/>
          </a:prstGeom>
        </p:spPr>
      </p:pic>
    </p:spTree>
    <p:extLst>
      <p:ext uri="{BB962C8B-B14F-4D97-AF65-F5344CB8AC3E}">
        <p14:creationId xmlns:p14="http://schemas.microsoft.com/office/powerpoint/2010/main" val="3109560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additive="base">
                                        <p:cTn id="43" dur="500" fill="hold"/>
                                        <p:tgtEl>
                                          <p:spTgt spid="4"/>
                                        </p:tgtEl>
                                        <p:attrNameLst>
                                          <p:attrName>ppt_x</p:attrName>
                                        </p:attrNameLst>
                                      </p:cBhvr>
                                      <p:tavLst>
                                        <p:tav tm="0">
                                          <p:val>
                                            <p:strVal val="#ppt_x"/>
                                          </p:val>
                                        </p:tav>
                                        <p:tav tm="100000">
                                          <p:val>
                                            <p:strVal val="#ppt_x"/>
                                          </p:val>
                                        </p:tav>
                                      </p:tavLst>
                                    </p:anim>
                                    <p:anim calcmode="lin" valueType="num">
                                      <p:cBhvr additive="base">
                                        <p:cTn id="4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 calcmode="lin" valueType="num">
                                      <p:cBhvr additive="base">
                                        <p:cTn id="4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3">
                                            <p:txEl>
                                              <p:pRg st="7" end="7"/>
                                            </p:txEl>
                                          </p:spTgt>
                                        </p:tgtEl>
                                        <p:attrNameLst>
                                          <p:attrName>style.visibility</p:attrName>
                                        </p:attrNameLst>
                                      </p:cBhvr>
                                      <p:to>
                                        <p:strVal val="visible"/>
                                      </p:to>
                                    </p:set>
                                    <p:anim calcmode="lin" valueType="num">
                                      <p:cBhvr additive="base">
                                        <p:cTn id="5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3">
                                            <p:txEl>
                                              <p:pRg st="9" end="9"/>
                                            </p:txEl>
                                          </p:spTgt>
                                        </p:tgtEl>
                                        <p:attrNameLst>
                                          <p:attrName>style.visibility</p:attrName>
                                        </p:attrNameLst>
                                      </p:cBhvr>
                                      <p:to>
                                        <p:strVal val="visible"/>
                                      </p:to>
                                    </p:set>
                                    <p:anim calcmode="lin" valueType="num">
                                      <p:cBhvr additive="base">
                                        <p:cTn id="61"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6"/>
                                        </p:tgtEl>
                                        <p:attrNameLst>
                                          <p:attrName>style.visibility</p:attrName>
                                        </p:attrNameLst>
                                      </p:cBhvr>
                                      <p:to>
                                        <p:strVal val="visible"/>
                                      </p:to>
                                    </p:set>
                                    <p:anim calcmode="lin" valueType="num">
                                      <p:cBhvr additive="base">
                                        <p:cTn id="67" dur="500" fill="hold"/>
                                        <p:tgtEl>
                                          <p:spTgt spid="6"/>
                                        </p:tgtEl>
                                        <p:attrNameLst>
                                          <p:attrName>ppt_x</p:attrName>
                                        </p:attrNameLst>
                                      </p:cBhvr>
                                      <p:tavLst>
                                        <p:tav tm="0">
                                          <p:val>
                                            <p:strVal val="#ppt_x"/>
                                          </p:val>
                                        </p:tav>
                                        <p:tav tm="100000">
                                          <p:val>
                                            <p:strVal val="#ppt_x"/>
                                          </p:val>
                                        </p:tav>
                                      </p:tavLst>
                                    </p:anim>
                                    <p:anim calcmode="lin" valueType="num">
                                      <p:cBhvr additive="base">
                                        <p:cTn id="6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7"/>
                                        </p:tgtEl>
                                        <p:attrNameLst>
                                          <p:attrName>style.visibility</p:attrName>
                                        </p:attrNameLst>
                                      </p:cBhvr>
                                      <p:to>
                                        <p:strVal val="visible"/>
                                      </p:to>
                                    </p:set>
                                    <p:anim calcmode="lin" valueType="num">
                                      <p:cBhvr additive="base">
                                        <p:cTn id="73" dur="500" fill="hold"/>
                                        <p:tgtEl>
                                          <p:spTgt spid="7"/>
                                        </p:tgtEl>
                                        <p:attrNameLst>
                                          <p:attrName>ppt_x</p:attrName>
                                        </p:attrNameLst>
                                      </p:cBhvr>
                                      <p:tavLst>
                                        <p:tav tm="0">
                                          <p:val>
                                            <p:strVal val="#ppt_x"/>
                                          </p:val>
                                        </p:tav>
                                        <p:tav tm="100000">
                                          <p:val>
                                            <p:strVal val="#ppt_x"/>
                                          </p:val>
                                        </p:tav>
                                      </p:tavLst>
                                    </p:anim>
                                    <p:anim calcmode="lin" valueType="num">
                                      <p:cBhvr additive="base">
                                        <p:cTn id="7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grpId="0" nodeType="clickEffect">
                                  <p:stCondLst>
                                    <p:cond delay="0"/>
                                  </p:stCondLst>
                                  <p:childTnLst>
                                    <p:set>
                                      <p:cBhvr>
                                        <p:cTn id="78" dur="1" fill="hold">
                                          <p:stCondLst>
                                            <p:cond delay="0"/>
                                          </p:stCondLst>
                                        </p:cTn>
                                        <p:tgtEl>
                                          <p:spTgt spid="3">
                                            <p:txEl>
                                              <p:pRg st="10" end="10"/>
                                            </p:txEl>
                                          </p:spTgt>
                                        </p:tgtEl>
                                        <p:attrNameLst>
                                          <p:attrName>style.visibility</p:attrName>
                                        </p:attrNameLst>
                                      </p:cBhvr>
                                      <p:to>
                                        <p:strVal val="visible"/>
                                      </p:to>
                                    </p:set>
                                    <p:anim calcmode="lin" valueType="num">
                                      <p:cBhvr additive="base">
                                        <p:cTn id="79"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EBA43-3278-4626-88D8-2319E498EBD6}"/>
              </a:ext>
            </a:extLst>
          </p:cNvPr>
          <p:cNvSpPr>
            <a:spLocks noGrp="1"/>
          </p:cNvSpPr>
          <p:nvPr>
            <p:ph type="title"/>
          </p:nvPr>
        </p:nvSpPr>
        <p:spPr/>
        <p:txBody>
          <a:bodyPr/>
          <a:lstStyle/>
          <a:p>
            <a:r>
              <a:rPr lang="en-GB" dirty="0"/>
              <a:t>Diary 7/3/20	</a:t>
            </a:r>
          </a:p>
        </p:txBody>
      </p:sp>
      <p:sp>
        <p:nvSpPr>
          <p:cNvPr id="3" name="Content Placeholder 2">
            <a:extLst>
              <a:ext uri="{FF2B5EF4-FFF2-40B4-BE49-F238E27FC236}">
                <a16:creationId xmlns:a16="http://schemas.microsoft.com/office/drawing/2014/main" id="{733B28A7-0AAD-42DE-8932-60551F0766FE}"/>
              </a:ext>
            </a:extLst>
          </p:cNvPr>
          <p:cNvSpPr>
            <a:spLocks noGrp="1"/>
          </p:cNvSpPr>
          <p:nvPr>
            <p:ph idx="1"/>
          </p:nvPr>
        </p:nvSpPr>
        <p:spPr/>
        <p:txBody>
          <a:bodyPr/>
          <a:lstStyle/>
          <a:p>
            <a:r>
              <a:rPr lang="en-GB" dirty="0"/>
              <a:t>Complete Task 3.1 </a:t>
            </a:r>
            <a:r>
              <a:rPr lang="en-GB"/>
              <a:t>(P-34) and  Task 3.2(P-37)</a:t>
            </a:r>
            <a:endParaRPr lang="en-GB" dirty="0"/>
          </a:p>
        </p:txBody>
      </p:sp>
    </p:spTree>
    <p:extLst>
      <p:ext uri="{BB962C8B-B14F-4D97-AF65-F5344CB8AC3E}">
        <p14:creationId xmlns:p14="http://schemas.microsoft.com/office/powerpoint/2010/main" val="12609873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72705</TotalTime>
  <Words>1979</Words>
  <Application>Microsoft Office PowerPoint</Application>
  <PresentationFormat>Widescreen</PresentationFormat>
  <Paragraphs>166</Paragraphs>
  <Slides>31</Slides>
  <Notes>4</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Arial Black</vt:lpstr>
      <vt:lpstr>Calibri</vt:lpstr>
      <vt:lpstr>Calibri Light</vt:lpstr>
      <vt:lpstr>Cambria Math</vt:lpstr>
      <vt:lpstr>Office Theme</vt:lpstr>
      <vt:lpstr>Dynamics</vt:lpstr>
      <vt:lpstr>PowerPoint Presentation</vt:lpstr>
      <vt:lpstr>It’s all about motion! Is it? Let’s find out</vt:lpstr>
      <vt:lpstr>PowerPoint Presentation</vt:lpstr>
      <vt:lpstr>What is Force?</vt:lpstr>
      <vt:lpstr>Newton’s Laws of motion</vt:lpstr>
      <vt:lpstr>PowerPoint Presentation</vt:lpstr>
      <vt:lpstr>Newton’s Laws of motion</vt:lpstr>
      <vt:lpstr>Diary 7/3/20 </vt:lpstr>
      <vt:lpstr>Newton’s 3rd Third Law – for every action, there is an equal and opposite reaction.</vt:lpstr>
      <vt:lpstr>PowerPoint Presentation</vt:lpstr>
      <vt:lpstr>quiz</vt:lpstr>
      <vt:lpstr>Socrative activity: How do we represent a force on paper?</vt:lpstr>
      <vt:lpstr>PowerPoint Presentation</vt:lpstr>
      <vt:lpstr>PowerPoint Presentation</vt:lpstr>
      <vt:lpstr>PowerPoint Presentation</vt:lpstr>
      <vt:lpstr>PowerPoint Presentation</vt:lpstr>
      <vt:lpstr>PowerPoint Presentation</vt:lpstr>
      <vt:lpstr>How to calculate stopping distance</vt:lpstr>
      <vt:lpstr>Motion in a circular path</vt:lpstr>
      <vt:lpstr>PowerPoint Presentation</vt:lpstr>
      <vt:lpstr>PowerPoint Presentation</vt:lpstr>
      <vt:lpstr>Rockets</vt:lpstr>
      <vt:lpstr>Rockets - every ACTION has an equal and opposite REACTION.</vt:lpstr>
      <vt:lpstr>let’s do some action</vt:lpstr>
      <vt:lpstr>Conclusions</vt:lpstr>
      <vt:lpstr>Rocket</vt:lpstr>
      <vt:lpstr>Physics Homework Instructions</vt:lpstr>
      <vt:lpstr>Today in Physics class, I will be giving you guidelines on how to attempt Q11 to Q15.</vt:lpstr>
      <vt:lpstr>DIARY 15-4-20</vt:lpstr>
      <vt:lpstr>Mcq ASSESSMENT 25-4-20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Current Electricity</dc:title>
  <dc:creator>Ammar</dc:creator>
  <cp:lastModifiedBy>Ammar</cp:lastModifiedBy>
  <cp:revision>128</cp:revision>
  <dcterms:created xsi:type="dcterms:W3CDTF">2019-06-29T02:40:38Z</dcterms:created>
  <dcterms:modified xsi:type="dcterms:W3CDTF">2020-04-26T05:28:46Z</dcterms:modified>
</cp:coreProperties>
</file>